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grandir" pitchFamily="2" charset="77"/>
      <p:regular r:id="rId25"/>
    </p:embeddedFont>
    <p:embeddedFont>
      <p:font typeface="Canva Sans" panose="020B0503030501040103" pitchFamily="34" charset="0"/>
      <p:regular r:id="rId26"/>
    </p:embeddedFont>
    <p:embeddedFont>
      <p:font typeface="League Spartan" pitchFamily="2" charset="77"/>
      <p:regular r:id="rId27"/>
      <p:bold r:id="rId28"/>
    </p:embeddedFont>
    <p:embeddedFont>
      <p:font typeface="Open Sans Bold" pitchFamily="2" charset="0"/>
      <p:regular r:id="rId29"/>
      <p:bold r:id="rId30"/>
    </p:embeddedFont>
    <p:embeddedFont>
      <p:font typeface="Roboto" panose="02000000000000000000" pitchFamily="2" charset="0"/>
      <p:regular r:id="rId31"/>
      <p:bold r:id="rId32"/>
      <p:italic r:id="rId33"/>
      <p:boldItalic r:id="rId34"/>
    </p:embeddedFont>
    <p:embeddedFont>
      <p:font typeface="Roboto Bold" panose="02000000000000000000" pitchFamily="2" charset="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5.svg"/><Relationship Id="rId7"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sv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svg"/></Relationships>
</file>

<file path=ppt/slides/_rels/slide1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9.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sv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2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576824" y="492709"/>
            <a:ext cx="17316887" cy="9377782"/>
          </a:xfrm>
          <a:prstGeom prst="rect">
            <a:avLst/>
          </a:prstGeom>
          <a:solidFill>
            <a:srgbClr val="EFEFEF"/>
          </a:solidFill>
        </p:spPr>
        <p:txBody>
          <a:bodyPr/>
          <a:lstStyle/>
          <a:p>
            <a:endParaRPr lang="en-US" dirty="0"/>
          </a:p>
        </p:txBody>
      </p:sp>
      <p:sp>
        <p:nvSpPr>
          <p:cNvPr id="3" name="Freeform 3"/>
          <p:cNvSpPr/>
          <p:nvPr/>
        </p:nvSpPr>
        <p:spPr>
          <a:xfrm>
            <a:off x="6309035" y="5181600"/>
            <a:ext cx="5669929" cy="11454403"/>
          </a:xfrm>
          <a:custGeom>
            <a:avLst/>
            <a:gdLst/>
            <a:ahLst/>
            <a:cxnLst/>
            <a:rect l="l" t="t" r="r" b="b"/>
            <a:pathLst>
              <a:path w="5669929" h="11454403">
                <a:moveTo>
                  <a:pt x="0" y="0"/>
                </a:moveTo>
                <a:lnTo>
                  <a:pt x="5669930" y="0"/>
                </a:lnTo>
                <a:lnTo>
                  <a:pt x="5669930" y="11454403"/>
                </a:lnTo>
                <a:lnTo>
                  <a:pt x="0" y="11454403"/>
                </a:lnTo>
                <a:lnTo>
                  <a:pt x="0" y="0"/>
                </a:lnTo>
                <a:close/>
              </a:path>
            </a:pathLst>
          </a:custGeom>
          <a:blipFill>
            <a:blip r:embed="rId2"/>
            <a:stretch>
              <a:fillRect/>
            </a:stretch>
          </a:blipFill>
        </p:spPr>
        <p:txBody>
          <a:bodyPr/>
          <a:lstStyle/>
          <a:p>
            <a:endParaRPr lang="en-US"/>
          </a:p>
        </p:txBody>
      </p:sp>
      <p:sp>
        <p:nvSpPr>
          <p:cNvPr id="4" name="AutoShape 4"/>
          <p:cNvSpPr/>
          <p:nvPr/>
        </p:nvSpPr>
        <p:spPr>
          <a:xfrm>
            <a:off x="8578361" y="3977464"/>
            <a:ext cx="1831306" cy="125072"/>
          </a:xfrm>
          <a:prstGeom prst="rect">
            <a:avLst/>
          </a:prstGeom>
          <a:solidFill>
            <a:srgbClr val="000000"/>
          </a:solidFill>
        </p:spPr>
        <p:txBody>
          <a:bodyPr/>
          <a:lstStyle/>
          <a:p>
            <a:endParaRPr lang="en-US"/>
          </a:p>
        </p:txBody>
      </p:sp>
      <p:sp>
        <p:nvSpPr>
          <p:cNvPr id="5" name="Freeform 5"/>
          <p:cNvSpPr/>
          <p:nvPr/>
        </p:nvSpPr>
        <p:spPr>
          <a:xfrm>
            <a:off x="7434203" y="5975918"/>
            <a:ext cx="3602129" cy="4311082"/>
          </a:xfrm>
          <a:custGeom>
            <a:avLst/>
            <a:gdLst/>
            <a:ahLst/>
            <a:cxnLst/>
            <a:rect l="l" t="t" r="r" b="b"/>
            <a:pathLst>
              <a:path w="3602129" h="4311082">
                <a:moveTo>
                  <a:pt x="0" y="0"/>
                </a:moveTo>
                <a:lnTo>
                  <a:pt x="3602129" y="0"/>
                </a:lnTo>
                <a:lnTo>
                  <a:pt x="3602129" y="4311082"/>
                </a:lnTo>
                <a:lnTo>
                  <a:pt x="0" y="4311082"/>
                </a:lnTo>
                <a:lnTo>
                  <a:pt x="0" y="0"/>
                </a:lnTo>
                <a:close/>
              </a:path>
            </a:pathLst>
          </a:custGeom>
          <a:blipFill>
            <a:blip r:embed="rId3"/>
            <a:stretch>
              <a:fillRect t="-14815" b="-432"/>
            </a:stretch>
          </a:blipFill>
        </p:spPr>
        <p:txBody>
          <a:bodyPr/>
          <a:lstStyle/>
          <a:p>
            <a:endParaRPr lang="en-US"/>
          </a:p>
        </p:txBody>
      </p:sp>
      <p:sp>
        <p:nvSpPr>
          <p:cNvPr id="6" name="Freeform 6"/>
          <p:cNvSpPr/>
          <p:nvPr/>
        </p:nvSpPr>
        <p:spPr>
          <a:xfrm>
            <a:off x="14523392" y="5749511"/>
            <a:ext cx="3279051" cy="1770688"/>
          </a:xfrm>
          <a:custGeom>
            <a:avLst/>
            <a:gdLst/>
            <a:ahLst/>
            <a:cxnLst/>
            <a:rect l="l" t="t" r="r" b="b"/>
            <a:pathLst>
              <a:path w="3279051" h="1770688">
                <a:moveTo>
                  <a:pt x="0" y="0"/>
                </a:moveTo>
                <a:lnTo>
                  <a:pt x="3279052" y="0"/>
                </a:lnTo>
                <a:lnTo>
                  <a:pt x="3279052" y="1770688"/>
                </a:lnTo>
                <a:lnTo>
                  <a:pt x="0" y="1770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2988677" y="2488465"/>
            <a:ext cx="13010675" cy="796301"/>
          </a:xfrm>
          <a:prstGeom prst="rect">
            <a:avLst/>
          </a:prstGeom>
        </p:spPr>
        <p:txBody>
          <a:bodyPr lIns="0" tIns="0" rIns="0" bIns="0" rtlCol="0" anchor="t">
            <a:spAutoFit/>
          </a:bodyPr>
          <a:lstStyle/>
          <a:p>
            <a:pPr algn="ctr">
              <a:lnSpc>
                <a:spcPts val="6509"/>
              </a:lnSpc>
            </a:pPr>
            <a:r>
              <a:rPr lang="en-US" sz="4649">
                <a:solidFill>
                  <a:srgbClr val="000000"/>
                </a:solidFill>
                <a:latin typeface="Canva Sans"/>
              </a:rPr>
              <a:t>Apple Stock prediction</a:t>
            </a:r>
          </a:p>
        </p:txBody>
      </p:sp>
      <p:sp>
        <p:nvSpPr>
          <p:cNvPr id="8" name="TextBox 8"/>
          <p:cNvSpPr txBox="1"/>
          <p:nvPr/>
        </p:nvSpPr>
        <p:spPr>
          <a:xfrm>
            <a:off x="12749524" y="8083834"/>
            <a:ext cx="5144187" cy="789305"/>
          </a:xfrm>
          <a:prstGeom prst="rect">
            <a:avLst/>
          </a:prstGeom>
        </p:spPr>
        <p:txBody>
          <a:bodyPr lIns="0" tIns="0" rIns="0" bIns="0" rtlCol="0" anchor="t">
            <a:spAutoFit/>
          </a:bodyPr>
          <a:lstStyle/>
          <a:p>
            <a:pPr algn="r">
              <a:lnSpc>
                <a:spcPts val="3219"/>
              </a:lnSpc>
            </a:pPr>
            <a:r>
              <a:rPr lang="en-US" sz="2299">
                <a:solidFill>
                  <a:srgbClr val="000000"/>
                </a:solidFill>
                <a:latin typeface="Open Sans Bold"/>
              </a:rPr>
              <a:t>SAIKRISHNA PAILA - G39129775 </a:t>
            </a:r>
          </a:p>
          <a:p>
            <a:pPr algn="r">
              <a:lnSpc>
                <a:spcPts val="3219"/>
              </a:lnSpc>
            </a:pPr>
            <a:endParaRPr lang="en-US" sz="2299">
              <a:solidFill>
                <a:srgbClr val="000000"/>
              </a:solidFill>
              <a:latin typeface="Open Sans Bold"/>
            </a:endParaRPr>
          </a:p>
        </p:txBody>
      </p:sp>
      <p:sp>
        <p:nvSpPr>
          <p:cNvPr id="9" name="TextBox 9"/>
          <p:cNvSpPr txBox="1"/>
          <p:nvPr/>
        </p:nvSpPr>
        <p:spPr>
          <a:xfrm>
            <a:off x="12938218" y="7519954"/>
            <a:ext cx="4321082" cy="950901"/>
          </a:xfrm>
          <a:prstGeom prst="rect">
            <a:avLst/>
          </a:prstGeom>
        </p:spPr>
        <p:txBody>
          <a:bodyPr lIns="0" tIns="0" rIns="0" bIns="0" rtlCol="0" anchor="t">
            <a:spAutoFit/>
          </a:bodyPr>
          <a:lstStyle/>
          <a:p>
            <a:pPr algn="r">
              <a:lnSpc>
                <a:spcPts val="2520"/>
              </a:lnSpc>
            </a:pPr>
            <a:r>
              <a:rPr lang="en-US" sz="1800" dirty="0">
                <a:solidFill>
                  <a:srgbClr val="000000"/>
                </a:solidFill>
                <a:latin typeface="League Spartan"/>
              </a:rPr>
              <a:t>Team 4  </a:t>
            </a:r>
          </a:p>
          <a:p>
            <a:pPr algn="r">
              <a:lnSpc>
                <a:spcPts val="2520"/>
              </a:lnSpc>
            </a:pPr>
            <a:r>
              <a:rPr lang="en-US" sz="1800" dirty="0">
                <a:solidFill>
                  <a:srgbClr val="000000"/>
                </a:solidFill>
                <a:latin typeface="League Spartan"/>
              </a:rPr>
              <a:t>Members</a:t>
            </a:r>
          </a:p>
          <a:p>
            <a:pPr algn="r">
              <a:lnSpc>
                <a:spcPts val="2520"/>
              </a:lnSpc>
            </a:pPr>
            <a:endParaRPr lang="en-US" sz="1800" dirty="0">
              <a:solidFill>
                <a:srgbClr val="000000"/>
              </a:solidFill>
              <a:latin typeface="League Spartan"/>
            </a:endParaRPr>
          </a:p>
        </p:txBody>
      </p:sp>
      <p:sp>
        <p:nvSpPr>
          <p:cNvPr id="10" name="TextBox 10"/>
          <p:cNvSpPr txBox="1"/>
          <p:nvPr/>
        </p:nvSpPr>
        <p:spPr>
          <a:xfrm>
            <a:off x="1119967" y="1100717"/>
            <a:ext cx="16230600" cy="1003364"/>
          </a:xfrm>
          <a:prstGeom prst="rect">
            <a:avLst/>
          </a:prstGeom>
        </p:spPr>
        <p:txBody>
          <a:bodyPr lIns="0" tIns="0" rIns="0" bIns="0" rtlCol="0" anchor="t">
            <a:spAutoFit/>
          </a:bodyPr>
          <a:lstStyle/>
          <a:p>
            <a:pPr algn="ctr">
              <a:lnSpc>
                <a:spcPts val="8221"/>
              </a:lnSpc>
            </a:pPr>
            <a:r>
              <a:rPr lang="en-US" sz="5872" dirty="0">
                <a:solidFill>
                  <a:srgbClr val="FF1616"/>
                </a:solidFill>
                <a:latin typeface="League Spartan"/>
              </a:rPr>
              <a:t>Apple Sells Luxury, Not Just Products</a:t>
            </a:r>
          </a:p>
        </p:txBody>
      </p:sp>
      <p:sp>
        <p:nvSpPr>
          <p:cNvPr id="11" name="TextBox 11"/>
          <p:cNvSpPr txBox="1"/>
          <p:nvPr/>
        </p:nvSpPr>
        <p:spPr>
          <a:xfrm>
            <a:off x="12241855" y="8454674"/>
            <a:ext cx="5560589" cy="389255"/>
          </a:xfrm>
          <a:prstGeom prst="rect">
            <a:avLst/>
          </a:prstGeom>
        </p:spPr>
        <p:txBody>
          <a:bodyPr lIns="0" tIns="0" rIns="0" bIns="0" rtlCol="0" anchor="t">
            <a:spAutoFit/>
          </a:bodyPr>
          <a:lstStyle/>
          <a:p>
            <a:pPr algn="r">
              <a:lnSpc>
                <a:spcPts val="3219"/>
              </a:lnSpc>
            </a:pPr>
            <a:r>
              <a:rPr lang="en-US" sz="2299">
                <a:solidFill>
                  <a:srgbClr val="000000"/>
                </a:solidFill>
                <a:latin typeface="Open Sans Bold"/>
              </a:rPr>
              <a:t> SIDDHARTH NADADHUR - G32021287</a:t>
            </a:r>
          </a:p>
        </p:txBody>
      </p:sp>
      <p:sp>
        <p:nvSpPr>
          <p:cNvPr id="12" name="TextBox 12"/>
          <p:cNvSpPr txBox="1"/>
          <p:nvPr/>
        </p:nvSpPr>
        <p:spPr>
          <a:xfrm>
            <a:off x="12734960" y="8869045"/>
            <a:ext cx="5158751" cy="389255"/>
          </a:xfrm>
          <a:prstGeom prst="rect">
            <a:avLst/>
          </a:prstGeom>
        </p:spPr>
        <p:txBody>
          <a:bodyPr lIns="0" tIns="0" rIns="0" bIns="0" rtlCol="0" anchor="t">
            <a:spAutoFit/>
          </a:bodyPr>
          <a:lstStyle/>
          <a:p>
            <a:pPr algn="r">
              <a:lnSpc>
                <a:spcPts val="3219"/>
              </a:lnSpc>
            </a:pPr>
            <a:r>
              <a:rPr lang="en-US" sz="2299">
                <a:solidFill>
                  <a:srgbClr val="000000"/>
                </a:solidFill>
                <a:latin typeface="Open Sans Bold"/>
              </a:rPr>
              <a:t>YASASWITHA GADDAM - G31728688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73659"/>
            <a:ext cx="17316887" cy="9377782"/>
          </a:xfrm>
          <a:prstGeom prst="rect">
            <a:avLst/>
          </a:prstGeom>
          <a:solidFill>
            <a:srgbClr val="EFEFEF"/>
          </a:solidFill>
        </p:spPr>
        <p:txBody>
          <a:bodyPr/>
          <a:lstStyle/>
          <a:p>
            <a:endParaRPr lang="en-US"/>
          </a:p>
        </p:txBody>
      </p:sp>
      <p:sp>
        <p:nvSpPr>
          <p:cNvPr id="3" name="Freeform 3"/>
          <p:cNvSpPr/>
          <p:nvPr/>
        </p:nvSpPr>
        <p:spPr>
          <a:xfrm>
            <a:off x="2775415" y="1995729"/>
            <a:ext cx="12737170" cy="8167703"/>
          </a:xfrm>
          <a:custGeom>
            <a:avLst/>
            <a:gdLst/>
            <a:ahLst/>
            <a:cxnLst/>
            <a:rect l="l" t="t" r="r" b="b"/>
            <a:pathLst>
              <a:path w="12737170" h="8167703">
                <a:moveTo>
                  <a:pt x="0" y="0"/>
                </a:moveTo>
                <a:lnTo>
                  <a:pt x="12737170" y="0"/>
                </a:lnTo>
                <a:lnTo>
                  <a:pt x="12737170" y="8167703"/>
                </a:lnTo>
                <a:lnTo>
                  <a:pt x="0" y="8167703"/>
                </a:lnTo>
                <a:lnTo>
                  <a:pt x="0" y="0"/>
                </a:lnTo>
                <a:close/>
              </a:path>
            </a:pathLst>
          </a:custGeom>
          <a:blipFill>
            <a:blip r:embed="rId2"/>
            <a:stretch>
              <a:fillRect t="-201" r="-5047"/>
            </a:stretch>
          </a:blipFill>
        </p:spPr>
        <p:txBody>
          <a:bodyPr/>
          <a:lstStyle/>
          <a:p>
            <a:endParaRPr lang="en-US"/>
          </a:p>
        </p:txBody>
      </p:sp>
      <p:sp>
        <p:nvSpPr>
          <p:cNvPr id="4" name="Freeform 4"/>
          <p:cNvSpPr/>
          <p:nvPr/>
        </p:nvSpPr>
        <p:spPr>
          <a:xfrm>
            <a:off x="4083036" y="3349334"/>
            <a:ext cx="10658992" cy="4754609"/>
          </a:xfrm>
          <a:custGeom>
            <a:avLst/>
            <a:gdLst/>
            <a:ahLst/>
            <a:cxnLst/>
            <a:rect l="l" t="t" r="r" b="b"/>
            <a:pathLst>
              <a:path w="10658992" h="4754609">
                <a:moveTo>
                  <a:pt x="0" y="0"/>
                </a:moveTo>
                <a:lnTo>
                  <a:pt x="10658992" y="0"/>
                </a:lnTo>
                <a:lnTo>
                  <a:pt x="10658992" y="4754609"/>
                </a:lnTo>
                <a:lnTo>
                  <a:pt x="0" y="4754609"/>
                </a:lnTo>
                <a:lnTo>
                  <a:pt x="0" y="0"/>
                </a:lnTo>
                <a:close/>
              </a:path>
            </a:pathLst>
          </a:custGeom>
          <a:blipFill>
            <a:blip r:embed="rId3"/>
            <a:stretch>
              <a:fillRect t="-853" b="-10431"/>
            </a:stretch>
          </a:blipFill>
        </p:spPr>
        <p:txBody>
          <a:bodyPr/>
          <a:lstStyle/>
          <a:p>
            <a:endParaRPr lang="en-US"/>
          </a:p>
        </p:txBody>
      </p:sp>
      <p:sp>
        <p:nvSpPr>
          <p:cNvPr id="5" name="TextBox 5"/>
          <p:cNvSpPr txBox="1"/>
          <p:nvPr/>
        </p:nvSpPr>
        <p:spPr>
          <a:xfrm>
            <a:off x="779117" y="962025"/>
            <a:ext cx="16480183" cy="580388"/>
          </a:xfrm>
          <a:prstGeom prst="rect">
            <a:avLst/>
          </a:prstGeom>
        </p:spPr>
        <p:txBody>
          <a:bodyPr lIns="0" tIns="0" rIns="0" bIns="0" rtlCol="0" anchor="t">
            <a:spAutoFit/>
          </a:bodyPr>
          <a:lstStyle/>
          <a:p>
            <a:pPr algn="r">
              <a:lnSpc>
                <a:spcPts val="4760"/>
              </a:lnSpc>
            </a:pPr>
            <a:r>
              <a:rPr lang="en-US" sz="3400">
                <a:solidFill>
                  <a:srgbClr val="000000"/>
                </a:solidFill>
                <a:latin typeface="League Spartan"/>
              </a:rPr>
              <a:t>Categorizing Apple Stock Behavior in the Wake of MacBook Launches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57587" y="454609"/>
            <a:ext cx="17316887" cy="9377782"/>
          </a:xfrm>
          <a:prstGeom prst="rect">
            <a:avLst/>
          </a:prstGeom>
          <a:solidFill>
            <a:srgbClr val="EFEFEF"/>
          </a:solidFill>
        </p:spPr>
        <p:txBody>
          <a:bodyPr/>
          <a:lstStyle/>
          <a:p>
            <a:endParaRPr lang="en-US"/>
          </a:p>
        </p:txBody>
      </p:sp>
      <p:sp>
        <p:nvSpPr>
          <p:cNvPr id="3" name="Freeform 3"/>
          <p:cNvSpPr/>
          <p:nvPr/>
        </p:nvSpPr>
        <p:spPr>
          <a:xfrm>
            <a:off x="3216864" y="981907"/>
            <a:ext cx="1980154" cy="1245697"/>
          </a:xfrm>
          <a:custGeom>
            <a:avLst/>
            <a:gdLst/>
            <a:ahLst/>
            <a:cxnLst/>
            <a:rect l="l" t="t" r="r" b="b"/>
            <a:pathLst>
              <a:path w="1980154" h="1245697">
                <a:moveTo>
                  <a:pt x="0" y="0"/>
                </a:moveTo>
                <a:lnTo>
                  <a:pt x="1980154" y="0"/>
                </a:lnTo>
                <a:lnTo>
                  <a:pt x="1980154" y="1245697"/>
                </a:lnTo>
                <a:lnTo>
                  <a:pt x="0" y="1245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2828892" y="714145"/>
            <a:ext cx="1449044" cy="1216057"/>
          </a:xfrm>
          <a:custGeom>
            <a:avLst/>
            <a:gdLst/>
            <a:ahLst/>
            <a:cxnLst/>
            <a:rect l="l" t="t" r="r" b="b"/>
            <a:pathLst>
              <a:path w="1449044" h="1216057">
                <a:moveTo>
                  <a:pt x="0" y="0"/>
                </a:moveTo>
                <a:lnTo>
                  <a:pt x="1449044" y="0"/>
                </a:lnTo>
                <a:lnTo>
                  <a:pt x="1449044" y="1216056"/>
                </a:lnTo>
                <a:lnTo>
                  <a:pt x="0" y="121605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85556" y="1038364"/>
            <a:ext cx="17316887" cy="721996"/>
          </a:xfrm>
          <a:prstGeom prst="rect">
            <a:avLst/>
          </a:prstGeom>
        </p:spPr>
        <p:txBody>
          <a:bodyPr lIns="0" tIns="0" rIns="0" bIns="0" rtlCol="0" anchor="t">
            <a:spAutoFit/>
          </a:bodyPr>
          <a:lstStyle/>
          <a:p>
            <a:pPr algn="ctr">
              <a:lnSpc>
                <a:spcPts val="5879"/>
              </a:lnSpc>
            </a:pPr>
            <a:r>
              <a:rPr lang="en-US" sz="4199">
                <a:solidFill>
                  <a:srgbClr val="FF1616"/>
                </a:solidFill>
                <a:latin typeface="League Spartan"/>
              </a:rPr>
              <a:t>Key takeaways</a:t>
            </a:r>
            <a:r>
              <a:rPr lang="en-US" sz="4199">
                <a:solidFill>
                  <a:srgbClr val="000000"/>
                </a:solidFill>
                <a:latin typeface="League Spartan"/>
              </a:rPr>
              <a:t> from EDA</a:t>
            </a:r>
          </a:p>
        </p:txBody>
      </p:sp>
      <p:sp>
        <p:nvSpPr>
          <p:cNvPr id="6" name="TextBox 6"/>
          <p:cNvSpPr txBox="1"/>
          <p:nvPr/>
        </p:nvSpPr>
        <p:spPr>
          <a:xfrm>
            <a:off x="293473" y="2408579"/>
            <a:ext cx="17023414" cy="1054111"/>
          </a:xfrm>
          <a:prstGeom prst="rect">
            <a:avLst/>
          </a:prstGeom>
        </p:spPr>
        <p:txBody>
          <a:bodyPr lIns="0" tIns="0" rIns="0" bIns="0" rtlCol="0" anchor="t">
            <a:spAutoFit/>
          </a:bodyPr>
          <a:lstStyle/>
          <a:p>
            <a:pPr marL="431708" lvl="1" indent="-215854">
              <a:lnSpc>
                <a:spcPts val="2799"/>
              </a:lnSpc>
              <a:buFont typeface="Arial"/>
              <a:buChar char="•"/>
            </a:pPr>
            <a:r>
              <a:rPr lang="en-US" sz="1999">
                <a:solidFill>
                  <a:srgbClr val="000000"/>
                </a:solidFill>
                <a:latin typeface="Roboto"/>
              </a:rPr>
              <a:t>Apple's stock experienced significant fluctuations around the COVID-19 pandemic, with a notable decline followed by a volatile recovery period, reflecting market response to global events.</a:t>
            </a:r>
          </a:p>
          <a:p>
            <a:pPr>
              <a:lnSpc>
                <a:spcPts val="2799"/>
              </a:lnSpc>
            </a:pPr>
            <a:endParaRPr lang="en-US" sz="1999">
              <a:solidFill>
                <a:srgbClr val="000000"/>
              </a:solidFill>
              <a:latin typeface="Roboto"/>
            </a:endParaRPr>
          </a:p>
        </p:txBody>
      </p:sp>
      <p:sp>
        <p:nvSpPr>
          <p:cNvPr id="7" name="TextBox 7"/>
          <p:cNvSpPr txBox="1"/>
          <p:nvPr/>
        </p:nvSpPr>
        <p:spPr>
          <a:xfrm>
            <a:off x="293473" y="3578167"/>
            <a:ext cx="16913311" cy="2120900"/>
          </a:xfrm>
          <a:prstGeom prst="rect">
            <a:avLst/>
          </a:prstGeom>
        </p:spPr>
        <p:txBody>
          <a:bodyPr lIns="0" tIns="0" rIns="0" bIns="0" rtlCol="0" anchor="t">
            <a:spAutoFit/>
          </a:bodyPr>
          <a:lstStyle/>
          <a:p>
            <a:pPr marL="431802" lvl="1" indent="-215901">
              <a:lnSpc>
                <a:spcPts val="2800"/>
              </a:lnSpc>
              <a:buFont typeface="Arial"/>
              <a:buChar char="•"/>
            </a:pPr>
            <a:r>
              <a:rPr lang="en-US" sz="2000">
                <a:solidFill>
                  <a:srgbClr val="000000"/>
                </a:solidFill>
                <a:latin typeface="Roboto"/>
              </a:rPr>
              <a:t>Major iPhone releases shifted from March to September after Steve Jobs' passing, aligning with the critical pre-holiday quarter to maximize consumer spending and market momentum.</a:t>
            </a:r>
          </a:p>
          <a:p>
            <a:pPr>
              <a:lnSpc>
                <a:spcPts val="2800"/>
              </a:lnSpc>
            </a:pPr>
            <a:endParaRPr lang="en-US" sz="2000">
              <a:solidFill>
                <a:srgbClr val="000000"/>
              </a:solidFill>
              <a:latin typeface="Roboto"/>
            </a:endParaRPr>
          </a:p>
          <a:p>
            <a:pPr marL="431802" lvl="1" indent="-215901">
              <a:lnSpc>
                <a:spcPts val="2800"/>
              </a:lnSpc>
              <a:buFont typeface="Arial"/>
              <a:buChar char="•"/>
            </a:pPr>
            <a:r>
              <a:rPr lang="en-US" sz="2000">
                <a:solidFill>
                  <a:srgbClr val="000000"/>
                </a:solidFill>
                <a:latin typeface="Roboto"/>
              </a:rPr>
              <a:t>Apple's stock prices have shown consistent and sharp increases since 2000, indicating sustained growth driven by the company's market presence and success.</a:t>
            </a:r>
          </a:p>
          <a:p>
            <a:pPr>
              <a:lnSpc>
                <a:spcPts val="2800"/>
              </a:lnSpc>
            </a:pPr>
            <a:endParaRPr lang="en-US" sz="2000">
              <a:solidFill>
                <a:srgbClr val="000000"/>
              </a:solidFill>
              <a:latin typeface="Roboto"/>
            </a:endParaRPr>
          </a:p>
        </p:txBody>
      </p:sp>
      <p:sp>
        <p:nvSpPr>
          <p:cNvPr id="8" name="TextBox 8"/>
          <p:cNvSpPr txBox="1"/>
          <p:nvPr/>
        </p:nvSpPr>
        <p:spPr>
          <a:xfrm>
            <a:off x="293473" y="5235334"/>
            <a:ext cx="16913311" cy="1416050"/>
          </a:xfrm>
          <a:prstGeom prst="rect">
            <a:avLst/>
          </a:prstGeom>
        </p:spPr>
        <p:txBody>
          <a:bodyPr lIns="0" tIns="0" rIns="0" bIns="0" rtlCol="0" anchor="t">
            <a:spAutoFit/>
          </a:bodyPr>
          <a:lstStyle/>
          <a:p>
            <a:pPr>
              <a:lnSpc>
                <a:spcPts val="2800"/>
              </a:lnSpc>
            </a:pPr>
            <a:endParaRPr/>
          </a:p>
          <a:p>
            <a:pPr marL="431802" lvl="1" indent="-215901">
              <a:lnSpc>
                <a:spcPts val="2800"/>
              </a:lnSpc>
              <a:buFont typeface="Arial"/>
              <a:buChar char="•"/>
            </a:pPr>
            <a:r>
              <a:rPr lang="en-US" sz="2000">
                <a:solidFill>
                  <a:srgbClr val="000000"/>
                </a:solidFill>
                <a:latin typeface="Roboto"/>
              </a:rPr>
              <a:t>The introduction of MacBook models featuring Apple's M1 chip, notably the MacBook Pro, influenced significant increases in Apple's stock value, reflecting market excitement for technological innovations.</a:t>
            </a:r>
          </a:p>
          <a:p>
            <a:pPr>
              <a:lnSpc>
                <a:spcPts val="2800"/>
              </a:lnSpc>
            </a:pPr>
            <a:endParaRPr lang="en-US" sz="2000">
              <a:solidFill>
                <a:srgbClr val="000000"/>
              </a:solidFill>
              <a:latin typeface="Roboto"/>
            </a:endParaRPr>
          </a:p>
        </p:txBody>
      </p:sp>
      <p:sp>
        <p:nvSpPr>
          <p:cNvPr id="9" name="TextBox 9"/>
          <p:cNvSpPr txBox="1"/>
          <p:nvPr/>
        </p:nvSpPr>
        <p:spPr>
          <a:xfrm>
            <a:off x="249671" y="6520574"/>
            <a:ext cx="17009629" cy="711200"/>
          </a:xfrm>
          <a:prstGeom prst="rect">
            <a:avLst/>
          </a:prstGeom>
        </p:spPr>
        <p:txBody>
          <a:bodyPr lIns="0" tIns="0" rIns="0" bIns="0" rtlCol="0" anchor="t">
            <a:spAutoFit/>
          </a:bodyPr>
          <a:lstStyle/>
          <a:p>
            <a:pPr marL="431802" lvl="1" indent="-215901">
              <a:lnSpc>
                <a:spcPts val="2800"/>
              </a:lnSpc>
              <a:buFont typeface="Arial"/>
              <a:buChar char="•"/>
            </a:pPr>
            <a:r>
              <a:rPr lang="en-US" sz="2000">
                <a:solidFill>
                  <a:srgbClr val="000000"/>
                </a:solidFill>
                <a:latin typeface="Roboto"/>
              </a:rPr>
              <a:t>Apple's stock tends to be higher from September to December and January to March, corresponding with periods of positive market sentiment and potentially influenced by holiday sales and new product releases, while experiencing lower levels in the mid-year</a:t>
            </a:r>
          </a:p>
        </p:txBody>
      </p:sp>
      <p:sp>
        <p:nvSpPr>
          <p:cNvPr id="10" name="TextBox 10"/>
          <p:cNvSpPr txBox="1"/>
          <p:nvPr/>
        </p:nvSpPr>
        <p:spPr>
          <a:xfrm>
            <a:off x="179887" y="7472834"/>
            <a:ext cx="16957113" cy="1063625"/>
          </a:xfrm>
          <a:prstGeom prst="rect">
            <a:avLst/>
          </a:prstGeom>
        </p:spPr>
        <p:txBody>
          <a:bodyPr lIns="0" tIns="0" rIns="0" bIns="0" rtlCol="0" anchor="t">
            <a:spAutoFit/>
          </a:bodyPr>
          <a:lstStyle/>
          <a:p>
            <a:pPr marL="431802" lvl="1" indent="-215901">
              <a:lnSpc>
                <a:spcPts val="2800"/>
              </a:lnSpc>
              <a:buFont typeface="Arial"/>
              <a:buChar char="•"/>
            </a:pPr>
            <a:r>
              <a:rPr lang="en-US" sz="2000">
                <a:solidFill>
                  <a:srgbClr val="000000"/>
                </a:solidFill>
                <a:latin typeface="Roboto"/>
              </a:rPr>
              <a:t>Analysis of iPhone releases indicates that models like the original iPhone and the iPhone 11 led to significant stock price increases ('Super Hits'), while models such as the iPhone 5C and the iPhone 12 resulted in declines ('Flops'), highlighting variations in market reception to product launches.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296899" y="454609"/>
            <a:ext cx="17316887" cy="9377782"/>
          </a:xfrm>
          <a:prstGeom prst="rect">
            <a:avLst/>
          </a:prstGeom>
          <a:solidFill>
            <a:srgbClr val="EFEFEF"/>
          </a:solidFill>
        </p:spPr>
        <p:txBody>
          <a:bodyPr/>
          <a:lstStyle/>
          <a:p>
            <a:endParaRPr lang="en-US"/>
          </a:p>
        </p:txBody>
      </p:sp>
      <p:sp>
        <p:nvSpPr>
          <p:cNvPr id="3" name="TextBox 3"/>
          <p:cNvSpPr txBox="1"/>
          <p:nvPr/>
        </p:nvSpPr>
        <p:spPr>
          <a:xfrm>
            <a:off x="485556" y="1038364"/>
            <a:ext cx="17316887" cy="721996"/>
          </a:xfrm>
          <a:prstGeom prst="rect">
            <a:avLst/>
          </a:prstGeom>
        </p:spPr>
        <p:txBody>
          <a:bodyPr lIns="0" tIns="0" rIns="0" bIns="0" rtlCol="0" anchor="t">
            <a:spAutoFit/>
          </a:bodyPr>
          <a:lstStyle/>
          <a:p>
            <a:pPr algn="ctr">
              <a:lnSpc>
                <a:spcPts val="5879"/>
              </a:lnSpc>
            </a:pPr>
            <a:r>
              <a:rPr lang="en-US" sz="4199">
                <a:solidFill>
                  <a:srgbClr val="FF1616"/>
                </a:solidFill>
                <a:latin typeface="League Spartan"/>
              </a:rPr>
              <a:t>Key takeaways</a:t>
            </a:r>
            <a:r>
              <a:rPr lang="en-US" sz="4199">
                <a:solidFill>
                  <a:srgbClr val="000000"/>
                </a:solidFill>
                <a:latin typeface="League Spartan"/>
              </a:rPr>
              <a:t> from EDA</a:t>
            </a:r>
          </a:p>
        </p:txBody>
      </p:sp>
      <p:sp>
        <p:nvSpPr>
          <p:cNvPr id="4" name="Freeform 4"/>
          <p:cNvSpPr/>
          <p:nvPr/>
        </p:nvSpPr>
        <p:spPr>
          <a:xfrm>
            <a:off x="3216864" y="981907"/>
            <a:ext cx="1980154" cy="1245697"/>
          </a:xfrm>
          <a:custGeom>
            <a:avLst/>
            <a:gdLst/>
            <a:ahLst/>
            <a:cxnLst/>
            <a:rect l="l" t="t" r="r" b="b"/>
            <a:pathLst>
              <a:path w="1980154" h="1245697">
                <a:moveTo>
                  <a:pt x="0" y="0"/>
                </a:moveTo>
                <a:lnTo>
                  <a:pt x="1980154" y="0"/>
                </a:lnTo>
                <a:lnTo>
                  <a:pt x="1980154" y="1245697"/>
                </a:lnTo>
                <a:lnTo>
                  <a:pt x="0" y="1245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96899" y="7302003"/>
            <a:ext cx="2478804" cy="2524707"/>
          </a:xfrm>
          <a:custGeom>
            <a:avLst/>
            <a:gdLst/>
            <a:ahLst/>
            <a:cxnLst/>
            <a:rect l="l" t="t" r="r" b="b"/>
            <a:pathLst>
              <a:path w="2478804" h="2524707">
                <a:moveTo>
                  <a:pt x="0" y="0"/>
                </a:moveTo>
                <a:lnTo>
                  <a:pt x="2478804" y="0"/>
                </a:lnTo>
                <a:lnTo>
                  <a:pt x="2478804" y="2524708"/>
                </a:lnTo>
                <a:lnTo>
                  <a:pt x="0" y="25247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063608" y="7159858"/>
            <a:ext cx="2550178" cy="2666853"/>
          </a:xfrm>
          <a:custGeom>
            <a:avLst/>
            <a:gdLst/>
            <a:ahLst/>
            <a:cxnLst/>
            <a:rect l="l" t="t" r="r" b="b"/>
            <a:pathLst>
              <a:path w="2550178" h="2666853">
                <a:moveTo>
                  <a:pt x="0" y="0"/>
                </a:moveTo>
                <a:lnTo>
                  <a:pt x="2550178" y="0"/>
                </a:lnTo>
                <a:lnTo>
                  <a:pt x="2550178" y="2666853"/>
                </a:lnTo>
                <a:lnTo>
                  <a:pt x="0" y="2666853"/>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028700" y="2762134"/>
            <a:ext cx="16230600" cy="3967240"/>
          </a:xfrm>
          <a:prstGeom prst="rect">
            <a:avLst/>
          </a:prstGeom>
        </p:spPr>
        <p:txBody>
          <a:bodyPr lIns="0" tIns="0" rIns="0" bIns="0" rtlCol="0" anchor="t">
            <a:spAutoFit/>
          </a:bodyPr>
          <a:lstStyle/>
          <a:p>
            <a:pPr marL="444636" lvl="1" indent="-222318" algn="just">
              <a:lnSpc>
                <a:spcPts val="2883"/>
              </a:lnSpc>
              <a:buFont typeface="Arial"/>
              <a:buChar char="•"/>
            </a:pPr>
            <a:r>
              <a:rPr lang="en-US" sz="2059">
                <a:solidFill>
                  <a:srgbClr val="000000"/>
                </a:solidFill>
                <a:latin typeface="Roboto"/>
              </a:rPr>
              <a:t>Apple's stock tends to be higher from September to December and January to March, corresponding with periods of positive market sentiment and potentially influenced by holiday sales and new product releases, while experiencing lower levels in the mid-year.</a:t>
            </a:r>
          </a:p>
          <a:p>
            <a:pPr algn="just">
              <a:lnSpc>
                <a:spcPts val="2883"/>
              </a:lnSpc>
            </a:pPr>
            <a:endParaRPr lang="en-US" sz="2059">
              <a:solidFill>
                <a:srgbClr val="000000"/>
              </a:solidFill>
              <a:latin typeface="Roboto"/>
            </a:endParaRPr>
          </a:p>
          <a:p>
            <a:pPr marL="444636" lvl="1" indent="-222318" algn="just">
              <a:lnSpc>
                <a:spcPts val="2883"/>
              </a:lnSpc>
              <a:buFont typeface="Arial"/>
              <a:buChar char="•"/>
            </a:pPr>
            <a:r>
              <a:rPr lang="en-US" sz="2059">
                <a:solidFill>
                  <a:srgbClr val="000000"/>
                </a:solidFill>
                <a:latin typeface="Roboto"/>
              </a:rPr>
              <a:t>Analysis of iPhone releases indicates that models like the original iPhone and the iPhone 11 led to significant stock price increases ('Super Hits'), while models such as the iPhone 5C and the iPhone 12 resulted in declines ('Flops'), highlighting variations in market reception to product launches.</a:t>
            </a:r>
          </a:p>
          <a:p>
            <a:pPr algn="just">
              <a:lnSpc>
                <a:spcPts val="2883"/>
              </a:lnSpc>
            </a:pPr>
            <a:endParaRPr lang="en-US" sz="2059">
              <a:solidFill>
                <a:srgbClr val="000000"/>
              </a:solidFill>
              <a:latin typeface="Roboto"/>
            </a:endParaRPr>
          </a:p>
          <a:p>
            <a:pPr marL="444636" lvl="1" indent="-222318" algn="just">
              <a:lnSpc>
                <a:spcPts val="2883"/>
              </a:lnSpc>
              <a:buFont typeface="Arial"/>
              <a:buChar char="•"/>
            </a:pPr>
            <a:r>
              <a:rPr lang="en-US" sz="2059">
                <a:solidFill>
                  <a:srgbClr val="000000"/>
                </a:solidFill>
                <a:latin typeface="Roboto"/>
              </a:rPr>
              <a:t>Following Tim Cook's assumption of the CEO position, there was an immediate decline in Apple's stock price, reflecting market uncertainty or hesitation about the company's direction under new leadership. However, in the longer run, Apple's stock prices experienced significant growth, indicating restored investor confidence and approval of the strategic direction under Cook's leadership.</a:t>
            </a:r>
          </a:p>
          <a:p>
            <a:pPr algn="just">
              <a:lnSpc>
                <a:spcPts val="2883"/>
              </a:lnSpc>
            </a:pPr>
            <a:endParaRPr lang="en-US" sz="2059">
              <a:solidFill>
                <a:srgbClr val="000000"/>
              </a:solidFill>
              <a:latin typeface="Roboto"/>
            </a:endParaRPr>
          </a:p>
        </p:txBody>
      </p:sp>
      <p:sp>
        <p:nvSpPr>
          <p:cNvPr id="8" name="Freeform 8"/>
          <p:cNvSpPr/>
          <p:nvPr/>
        </p:nvSpPr>
        <p:spPr>
          <a:xfrm>
            <a:off x="12800113" y="729399"/>
            <a:ext cx="1034842" cy="1030961"/>
          </a:xfrm>
          <a:custGeom>
            <a:avLst/>
            <a:gdLst/>
            <a:ahLst/>
            <a:cxnLst/>
            <a:rect l="l" t="t" r="r" b="b"/>
            <a:pathLst>
              <a:path w="1034842" h="1030961">
                <a:moveTo>
                  <a:pt x="0" y="0"/>
                </a:moveTo>
                <a:lnTo>
                  <a:pt x="1034842" y="0"/>
                </a:lnTo>
                <a:lnTo>
                  <a:pt x="1034842" y="1030961"/>
                </a:lnTo>
                <a:lnTo>
                  <a:pt x="0" y="10309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366590" y="284704"/>
            <a:ext cx="17316887" cy="9377782"/>
          </a:xfrm>
          <a:prstGeom prst="rect">
            <a:avLst/>
          </a:prstGeom>
          <a:solidFill>
            <a:srgbClr val="EFEFEF"/>
          </a:solidFill>
        </p:spPr>
        <p:txBody>
          <a:bodyPr/>
          <a:lstStyle/>
          <a:p>
            <a:endParaRPr lang="en-US"/>
          </a:p>
        </p:txBody>
      </p:sp>
      <p:sp>
        <p:nvSpPr>
          <p:cNvPr id="3" name="AutoShape 3"/>
          <p:cNvSpPr/>
          <p:nvPr/>
        </p:nvSpPr>
        <p:spPr>
          <a:xfrm>
            <a:off x="8556216" y="2132408"/>
            <a:ext cx="1175568" cy="137659"/>
          </a:xfrm>
          <a:prstGeom prst="rect">
            <a:avLst/>
          </a:prstGeom>
          <a:solidFill>
            <a:srgbClr val="000000"/>
          </a:solidFill>
        </p:spPr>
        <p:txBody>
          <a:bodyPr/>
          <a:lstStyle/>
          <a:p>
            <a:endParaRPr lang="en-US"/>
          </a:p>
        </p:txBody>
      </p:sp>
      <p:grpSp>
        <p:nvGrpSpPr>
          <p:cNvPr id="4" name="Group 4"/>
          <p:cNvGrpSpPr/>
          <p:nvPr/>
        </p:nvGrpSpPr>
        <p:grpSpPr>
          <a:xfrm>
            <a:off x="16991245" y="8907589"/>
            <a:ext cx="268055" cy="350711"/>
            <a:chOff x="0" y="0"/>
            <a:chExt cx="357406" cy="467614"/>
          </a:xfrm>
        </p:grpSpPr>
        <p:sp>
          <p:nvSpPr>
            <p:cNvPr id="5" name="Freeform 5"/>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7" name="Freeform 7"/>
          <p:cNvSpPr/>
          <p:nvPr/>
        </p:nvSpPr>
        <p:spPr>
          <a:xfrm>
            <a:off x="366590" y="454609"/>
            <a:ext cx="1574979" cy="1488355"/>
          </a:xfrm>
          <a:custGeom>
            <a:avLst/>
            <a:gdLst/>
            <a:ahLst/>
            <a:cxnLst/>
            <a:rect l="l" t="t" r="r" b="b"/>
            <a:pathLst>
              <a:path w="1574979" h="1488355">
                <a:moveTo>
                  <a:pt x="0" y="0"/>
                </a:moveTo>
                <a:lnTo>
                  <a:pt x="1574979" y="0"/>
                </a:lnTo>
                <a:lnTo>
                  <a:pt x="1574979" y="1488355"/>
                </a:lnTo>
                <a:lnTo>
                  <a:pt x="0" y="1488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6310295" y="445636"/>
            <a:ext cx="1361900" cy="1166127"/>
          </a:xfrm>
          <a:custGeom>
            <a:avLst/>
            <a:gdLst/>
            <a:ahLst/>
            <a:cxnLst/>
            <a:rect l="l" t="t" r="r" b="b"/>
            <a:pathLst>
              <a:path w="1361900" h="1166127">
                <a:moveTo>
                  <a:pt x="0" y="0"/>
                </a:moveTo>
                <a:lnTo>
                  <a:pt x="1361901" y="0"/>
                </a:lnTo>
                <a:lnTo>
                  <a:pt x="1361901" y="1166128"/>
                </a:lnTo>
                <a:lnTo>
                  <a:pt x="0" y="1166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2155306" y="5430976"/>
            <a:ext cx="1138912" cy="2148891"/>
          </a:xfrm>
          <a:custGeom>
            <a:avLst/>
            <a:gdLst/>
            <a:ahLst/>
            <a:cxnLst/>
            <a:rect l="l" t="t" r="r" b="b"/>
            <a:pathLst>
              <a:path w="1138912" h="2148891">
                <a:moveTo>
                  <a:pt x="0" y="0"/>
                </a:moveTo>
                <a:lnTo>
                  <a:pt x="1138912" y="0"/>
                </a:lnTo>
                <a:lnTo>
                  <a:pt x="1138912" y="2148891"/>
                </a:lnTo>
                <a:lnTo>
                  <a:pt x="0" y="2148891"/>
                </a:lnTo>
                <a:lnTo>
                  <a:pt x="0" y="0"/>
                </a:lnTo>
                <a:close/>
              </a:path>
            </a:pathLst>
          </a:custGeom>
          <a:blipFill>
            <a:blip r:embed="rId8"/>
            <a:stretch>
              <a:fillRect/>
            </a:stretch>
          </a:blipFill>
        </p:spPr>
        <p:txBody>
          <a:bodyPr/>
          <a:lstStyle/>
          <a:p>
            <a:endParaRPr lang="en-US"/>
          </a:p>
        </p:txBody>
      </p:sp>
      <p:sp>
        <p:nvSpPr>
          <p:cNvPr id="10" name="Freeform 10"/>
          <p:cNvSpPr/>
          <p:nvPr/>
        </p:nvSpPr>
        <p:spPr>
          <a:xfrm>
            <a:off x="7937294" y="5037981"/>
            <a:ext cx="2175481" cy="2934881"/>
          </a:xfrm>
          <a:custGeom>
            <a:avLst/>
            <a:gdLst/>
            <a:ahLst/>
            <a:cxnLst/>
            <a:rect l="l" t="t" r="r" b="b"/>
            <a:pathLst>
              <a:path w="2175481" h="2934881">
                <a:moveTo>
                  <a:pt x="0" y="0"/>
                </a:moveTo>
                <a:lnTo>
                  <a:pt x="2175480" y="0"/>
                </a:lnTo>
                <a:lnTo>
                  <a:pt x="2175480" y="2934881"/>
                </a:lnTo>
                <a:lnTo>
                  <a:pt x="0" y="2934881"/>
                </a:lnTo>
                <a:lnTo>
                  <a:pt x="0" y="0"/>
                </a:lnTo>
                <a:close/>
              </a:path>
            </a:pathLst>
          </a:custGeom>
          <a:blipFill>
            <a:blip r:embed="rId9"/>
            <a:stretch>
              <a:fillRect/>
            </a:stretch>
          </a:blipFill>
        </p:spPr>
        <p:txBody>
          <a:bodyPr/>
          <a:lstStyle/>
          <a:p>
            <a:endParaRPr lang="en-US"/>
          </a:p>
        </p:txBody>
      </p:sp>
      <p:sp>
        <p:nvSpPr>
          <p:cNvPr id="11" name="Freeform 11"/>
          <p:cNvSpPr/>
          <p:nvPr/>
        </p:nvSpPr>
        <p:spPr>
          <a:xfrm>
            <a:off x="15332568" y="5812212"/>
            <a:ext cx="812788" cy="1386419"/>
          </a:xfrm>
          <a:custGeom>
            <a:avLst/>
            <a:gdLst/>
            <a:ahLst/>
            <a:cxnLst/>
            <a:rect l="l" t="t" r="r" b="b"/>
            <a:pathLst>
              <a:path w="812788" h="1386419">
                <a:moveTo>
                  <a:pt x="0" y="0"/>
                </a:moveTo>
                <a:lnTo>
                  <a:pt x="812789" y="0"/>
                </a:lnTo>
                <a:lnTo>
                  <a:pt x="812789" y="1386419"/>
                </a:lnTo>
                <a:lnTo>
                  <a:pt x="0" y="13864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54080" y="4780507"/>
            <a:ext cx="5655457" cy="3449829"/>
          </a:xfrm>
          <a:custGeom>
            <a:avLst/>
            <a:gdLst/>
            <a:ahLst/>
            <a:cxnLst/>
            <a:rect l="l" t="t" r="r" b="b"/>
            <a:pathLst>
              <a:path w="5655457" h="3449829">
                <a:moveTo>
                  <a:pt x="0" y="0"/>
                </a:moveTo>
                <a:lnTo>
                  <a:pt x="5655457" y="0"/>
                </a:lnTo>
                <a:lnTo>
                  <a:pt x="5655457" y="3449829"/>
                </a:lnTo>
                <a:lnTo>
                  <a:pt x="0" y="344982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933762" y="598883"/>
            <a:ext cx="13200534" cy="1377949"/>
          </a:xfrm>
          <a:prstGeom prst="rect">
            <a:avLst/>
          </a:prstGeom>
        </p:spPr>
        <p:txBody>
          <a:bodyPr lIns="0" tIns="0" rIns="0" bIns="0" rtlCol="0" anchor="t">
            <a:spAutoFit/>
          </a:bodyPr>
          <a:lstStyle/>
          <a:p>
            <a:pPr algn="ctr">
              <a:lnSpc>
                <a:spcPts val="11200"/>
              </a:lnSpc>
            </a:pPr>
            <a:r>
              <a:rPr lang="en-US" sz="8000">
                <a:solidFill>
                  <a:srgbClr val="000000"/>
                </a:solidFill>
                <a:latin typeface="League Spartan"/>
              </a:rPr>
              <a:t>Model Building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sp>
        <p:nvSpPr>
          <p:cNvPr id="3" name="AutoShape 3"/>
          <p:cNvSpPr/>
          <p:nvPr/>
        </p:nvSpPr>
        <p:spPr>
          <a:xfrm>
            <a:off x="7644905" y="1993370"/>
            <a:ext cx="1175568" cy="128796"/>
          </a:xfrm>
          <a:prstGeom prst="rect">
            <a:avLst/>
          </a:prstGeom>
          <a:solidFill>
            <a:srgbClr val="000000"/>
          </a:solidFill>
        </p:spPr>
        <p:txBody>
          <a:bodyPr/>
          <a:lstStyle/>
          <a:p>
            <a:endParaRPr lang="en-US"/>
          </a:p>
        </p:txBody>
      </p:sp>
      <p:sp>
        <p:nvSpPr>
          <p:cNvPr id="4" name="Freeform 4"/>
          <p:cNvSpPr/>
          <p:nvPr/>
        </p:nvSpPr>
        <p:spPr>
          <a:xfrm>
            <a:off x="13603342" y="5498960"/>
            <a:ext cx="3655958" cy="3759340"/>
          </a:xfrm>
          <a:custGeom>
            <a:avLst/>
            <a:gdLst/>
            <a:ahLst/>
            <a:cxnLst/>
            <a:rect l="l" t="t" r="r" b="b"/>
            <a:pathLst>
              <a:path w="3655958" h="3759340">
                <a:moveTo>
                  <a:pt x="0" y="0"/>
                </a:moveTo>
                <a:lnTo>
                  <a:pt x="3655958" y="0"/>
                </a:lnTo>
                <a:lnTo>
                  <a:pt x="3655958" y="3759340"/>
                </a:lnTo>
                <a:lnTo>
                  <a:pt x="0" y="375934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610144" y="3752091"/>
            <a:ext cx="10130879" cy="4581525"/>
          </a:xfrm>
          <a:prstGeom prst="rect">
            <a:avLst/>
          </a:prstGeom>
        </p:spPr>
        <p:txBody>
          <a:bodyPr lIns="0" tIns="0" rIns="0" bIns="0" rtlCol="0" anchor="t">
            <a:spAutoFit/>
          </a:bodyPr>
          <a:lstStyle/>
          <a:p>
            <a:pPr>
              <a:lnSpc>
                <a:spcPts val="6000"/>
              </a:lnSpc>
            </a:pPr>
            <a:r>
              <a:rPr lang="en-US" sz="3000">
                <a:solidFill>
                  <a:srgbClr val="000000"/>
                </a:solidFill>
                <a:latin typeface="Agrandir"/>
              </a:rPr>
              <a:t>1.   LSTM with XGBOOST &amp; VOTING REGRESSOR</a:t>
            </a:r>
          </a:p>
          <a:p>
            <a:pPr>
              <a:lnSpc>
                <a:spcPts val="6000"/>
              </a:lnSpc>
            </a:pPr>
            <a:r>
              <a:rPr lang="en-US" sz="3000">
                <a:solidFill>
                  <a:srgbClr val="000000"/>
                </a:solidFill>
                <a:latin typeface="Agrandir"/>
              </a:rPr>
              <a:t>2.  LSTM with lagged features &amp; hyper parameter tuning</a:t>
            </a:r>
          </a:p>
          <a:p>
            <a:pPr>
              <a:lnSpc>
                <a:spcPts val="6000"/>
              </a:lnSpc>
            </a:pPr>
            <a:r>
              <a:rPr lang="en-US" sz="3000">
                <a:solidFill>
                  <a:srgbClr val="000000"/>
                </a:solidFill>
                <a:latin typeface="Agrandir"/>
              </a:rPr>
              <a:t>3.  LSTM with TRANSFER LEARNING</a:t>
            </a:r>
          </a:p>
          <a:p>
            <a:pPr>
              <a:lnSpc>
                <a:spcPts val="6000"/>
              </a:lnSpc>
            </a:pPr>
            <a:r>
              <a:rPr lang="en-US" sz="3000">
                <a:solidFill>
                  <a:srgbClr val="000000"/>
                </a:solidFill>
                <a:latin typeface="Agrandir"/>
              </a:rPr>
              <a:t>4.  PROPHET</a:t>
            </a:r>
          </a:p>
          <a:p>
            <a:pPr>
              <a:lnSpc>
                <a:spcPts val="6000"/>
              </a:lnSpc>
            </a:pPr>
            <a:r>
              <a:rPr lang="en-US" sz="3000">
                <a:solidFill>
                  <a:srgbClr val="000000"/>
                </a:solidFill>
                <a:latin typeface="Agrandir"/>
              </a:rPr>
              <a:t>5.  LSTM without lagged features</a:t>
            </a:r>
          </a:p>
          <a:p>
            <a:pPr>
              <a:lnSpc>
                <a:spcPts val="6000"/>
              </a:lnSpc>
            </a:pPr>
            <a:r>
              <a:rPr lang="en-US" sz="3000">
                <a:solidFill>
                  <a:srgbClr val="000000"/>
                </a:solidFill>
                <a:latin typeface="Agrandir"/>
              </a:rPr>
              <a:t>6.  ARIMA &amp; SARIMA</a:t>
            </a:r>
          </a:p>
        </p:txBody>
      </p:sp>
      <p:sp>
        <p:nvSpPr>
          <p:cNvPr id="6" name="Freeform 6"/>
          <p:cNvSpPr/>
          <p:nvPr/>
        </p:nvSpPr>
        <p:spPr>
          <a:xfrm>
            <a:off x="1408874" y="454609"/>
            <a:ext cx="2194271" cy="2810165"/>
          </a:xfrm>
          <a:custGeom>
            <a:avLst/>
            <a:gdLst/>
            <a:ahLst/>
            <a:cxnLst/>
            <a:rect l="l" t="t" r="r" b="b"/>
            <a:pathLst>
              <a:path w="2194271" h="2810165">
                <a:moveTo>
                  <a:pt x="0" y="0"/>
                </a:moveTo>
                <a:lnTo>
                  <a:pt x="2194270" y="0"/>
                </a:lnTo>
                <a:lnTo>
                  <a:pt x="2194270" y="2810165"/>
                </a:lnTo>
                <a:lnTo>
                  <a:pt x="0" y="2810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315651" y="895350"/>
            <a:ext cx="17316887" cy="1226816"/>
          </a:xfrm>
          <a:prstGeom prst="rect">
            <a:avLst/>
          </a:prstGeom>
        </p:spPr>
        <p:txBody>
          <a:bodyPr lIns="0" tIns="0" rIns="0" bIns="0" rtlCol="0" anchor="t">
            <a:spAutoFit/>
          </a:bodyPr>
          <a:lstStyle/>
          <a:p>
            <a:pPr algn="ctr">
              <a:lnSpc>
                <a:spcPts val="10080"/>
              </a:lnSpc>
            </a:pPr>
            <a:r>
              <a:rPr lang="en-US" sz="7200">
                <a:solidFill>
                  <a:srgbClr val="000000"/>
                </a:solidFill>
                <a:latin typeface="League Spartan"/>
              </a:rPr>
              <a:t>Models Implemented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294894" y="511819"/>
            <a:ext cx="17316887" cy="9377782"/>
          </a:xfrm>
          <a:prstGeom prst="rect">
            <a:avLst/>
          </a:prstGeom>
          <a:solidFill>
            <a:srgbClr val="EFEFEF"/>
          </a:solidFill>
        </p:spPr>
        <p:txBody>
          <a:bodyPr/>
          <a:lstStyle/>
          <a:p>
            <a:endParaRPr lang="en-US"/>
          </a:p>
        </p:txBody>
      </p:sp>
      <p:sp>
        <p:nvSpPr>
          <p:cNvPr id="3" name="Freeform 3"/>
          <p:cNvSpPr/>
          <p:nvPr/>
        </p:nvSpPr>
        <p:spPr>
          <a:xfrm>
            <a:off x="923392" y="2705667"/>
            <a:ext cx="8029945" cy="782405"/>
          </a:xfrm>
          <a:custGeom>
            <a:avLst/>
            <a:gdLst/>
            <a:ahLst/>
            <a:cxnLst/>
            <a:rect l="l" t="t" r="r" b="b"/>
            <a:pathLst>
              <a:path w="8029945" h="782405">
                <a:moveTo>
                  <a:pt x="0" y="0"/>
                </a:moveTo>
                <a:lnTo>
                  <a:pt x="8029945" y="0"/>
                </a:lnTo>
                <a:lnTo>
                  <a:pt x="8029945" y="782405"/>
                </a:lnTo>
                <a:lnTo>
                  <a:pt x="0" y="782405"/>
                </a:lnTo>
                <a:lnTo>
                  <a:pt x="0" y="0"/>
                </a:lnTo>
                <a:close/>
              </a:path>
            </a:pathLst>
          </a:custGeom>
          <a:blipFill>
            <a:blip r:embed="rId2"/>
            <a:stretch>
              <a:fillRect/>
            </a:stretch>
          </a:blipFill>
        </p:spPr>
        <p:txBody>
          <a:bodyPr/>
          <a:lstStyle/>
          <a:p>
            <a:endParaRPr lang="en-US"/>
          </a:p>
        </p:txBody>
      </p:sp>
      <p:sp>
        <p:nvSpPr>
          <p:cNvPr id="4" name="Freeform 4"/>
          <p:cNvSpPr/>
          <p:nvPr/>
        </p:nvSpPr>
        <p:spPr>
          <a:xfrm>
            <a:off x="5515114" y="4326129"/>
            <a:ext cx="7901294" cy="874414"/>
          </a:xfrm>
          <a:custGeom>
            <a:avLst/>
            <a:gdLst/>
            <a:ahLst/>
            <a:cxnLst/>
            <a:rect l="l" t="t" r="r" b="b"/>
            <a:pathLst>
              <a:path w="7901294" h="874414">
                <a:moveTo>
                  <a:pt x="0" y="0"/>
                </a:moveTo>
                <a:lnTo>
                  <a:pt x="7901294" y="0"/>
                </a:lnTo>
                <a:lnTo>
                  <a:pt x="7901294" y="874415"/>
                </a:lnTo>
                <a:lnTo>
                  <a:pt x="0" y="874415"/>
                </a:lnTo>
                <a:lnTo>
                  <a:pt x="0" y="0"/>
                </a:lnTo>
                <a:close/>
              </a:path>
            </a:pathLst>
          </a:custGeom>
          <a:blipFill>
            <a:blip r:embed="rId3"/>
            <a:stretch>
              <a:fillRect b="-1705"/>
            </a:stretch>
          </a:blipFill>
        </p:spPr>
        <p:txBody>
          <a:bodyPr/>
          <a:lstStyle/>
          <a:p>
            <a:endParaRPr lang="en-US"/>
          </a:p>
        </p:txBody>
      </p:sp>
      <p:sp>
        <p:nvSpPr>
          <p:cNvPr id="5" name="Freeform 5"/>
          <p:cNvSpPr/>
          <p:nvPr/>
        </p:nvSpPr>
        <p:spPr>
          <a:xfrm>
            <a:off x="392881" y="6918758"/>
            <a:ext cx="3075697" cy="2970843"/>
          </a:xfrm>
          <a:custGeom>
            <a:avLst/>
            <a:gdLst/>
            <a:ahLst/>
            <a:cxnLst/>
            <a:rect l="l" t="t" r="r" b="b"/>
            <a:pathLst>
              <a:path w="3075697" h="2970843">
                <a:moveTo>
                  <a:pt x="0" y="0"/>
                </a:moveTo>
                <a:lnTo>
                  <a:pt x="3075696" y="0"/>
                </a:lnTo>
                <a:lnTo>
                  <a:pt x="3075696" y="2970843"/>
                </a:lnTo>
                <a:lnTo>
                  <a:pt x="0" y="29708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3187898" y="511819"/>
            <a:ext cx="4717356" cy="4251517"/>
          </a:xfrm>
          <a:custGeom>
            <a:avLst/>
            <a:gdLst/>
            <a:ahLst/>
            <a:cxnLst/>
            <a:rect l="l" t="t" r="r" b="b"/>
            <a:pathLst>
              <a:path w="4717356" h="4251517">
                <a:moveTo>
                  <a:pt x="0" y="0"/>
                </a:moveTo>
                <a:lnTo>
                  <a:pt x="4717356" y="0"/>
                </a:lnTo>
                <a:lnTo>
                  <a:pt x="4717356" y="4251517"/>
                </a:lnTo>
                <a:lnTo>
                  <a:pt x="0" y="4251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0" y="1264148"/>
            <a:ext cx="11030228" cy="442036"/>
          </a:xfrm>
          <a:prstGeom prst="rect">
            <a:avLst/>
          </a:prstGeom>
        </p:spPr>
        <p:txBody>
          <a:bodyPr lIns="0" tIns="0" rIns="0" bIns="0" rtlCol="0" anchor="t">
            <a:spAutoFit/>
          </a:bodyPr>
          <a:lstStyle/>
          <a:p>
            <a:pPr algn="ctr">
              <a:lnSpc>
                <a:spcPts val="3535"/>
              </a:lnSpc>
              <a:spcBef>
                <a:spcPct val="0"/>
              </a:spcBef>
            </a:pPr>
            <a:r>
              <a:rPr lang="en-US" sz="2525">
                <a:solidFill>
                  <a:srgbClr val="000000"/>
                </a:solidFill>
                <a:latin typeface="League Spartan"/>
              </a:rPr>
              <a:t>1.   LSTM with XGBOOST &amp; VOTING REGRESSOR</a:t>
            </a:r>
          </a:p>
        </p:txBody>
      </p:sp>
      <p:sp>
        <p:nvSpPr>
          <p:cNvPr id="8" name="TextBox 8"/>
          <p:cNvSpPr txBox="1"/>
          <p:nvPr/>
        </p:nvSpPr>
        <p:spPr>
          <a:xfrm>
            <a:off x="6035722" y="5815411"/>
            <a:ext cx="11766722" cy="3883025"/>
          </a:xfrm>
          <a:prstGeom prst="rect">
            <a:avLst/>
          </a:prstGeom>
        </p:spPr>
        <p:txBody>
          <a:bodyPr lIns="0" tIns="0" rIns="0" bIns="0" rtlCol="0" anchor="t">
            <a:spAutoFit/>
          </a:bodyPr>
          <a:lstStyle/>
          <a:p>
            <a:pPr>
              <a:lnSpc>
                <a:spcPts val="2800"/>
              </a:lnSpc>
            </a:pPr>
            <a:r>
              <a:rPr lang="en-US" sz="2000">
                <a:solidFill>
                  <a:srgbClr val="000000"/>
                </a:solidFill>
                <a:latin typeface="Roboto"/>
              </a:rPr>
              <a:t>The architecture includes:</a:t>
            </a:r>
          </a:p>
          <a:p>
            <a:pPr>
              <a:lnSpc>
                <a:spcPts val="2800"/>
              </a:lnSpc>
            </a:pPr>
            <a:endParaRPr lang="en-US" sz="2000">
              <a:solidFill>
                <a:srgbClr val="000000"/>
              </a:solidFill>
              <a:latin typeface="Roboto"/>
            </a:endParaRPr>
          </a:p>
          <a:p>
            <a:pPr marL="431802" lvl="1" indent="-215901">
              <a:lnSpc>
                <a:spcPts val="2800"/>
              </a:lnSpc>
              <a:buFont typeface="Arial"/>
              <a:buChar char="•"/>
            </a:pPr>
            <a:r>
              <a:rPr lang="en-US" sz="2000">
                <a:solidFill>
                  <a:srgbClr val="000000"/>
                </a:solidFill>
                <a:latin typeface="Roboto"/>
              </a:rPr>
              <a:t>LSTM Model: A Sequential model comprising three LSTM layers, each with 50 units, and a Dense layer for output. This model captures time-dependent relationships.</a:t>
            </a:r>
          </a:p>
          <a:p>
            <a:pPr>
              <a:lnSpc>
                <a:spcPts val="2800"/>
              </a:lnSpc>
            </a:pPr>
            <a:endParaRPr lang="en-US" sz="2000">
              <a:solidFill>
                <a:srgbClr val="000000"/>
              </a:solidFill>
              <a:latin typeface="Roboto"/>
            </a:endParaRPr>
          </a:p>
          <a:p>
            <a:pPr marL="431802" lvl="1" indent="-215901">
              <a:lnSpc>
                <a:spcPts val="2800"/>
              </a:lnSpc>
              <a:buFont typeface="Arial"/>
              <a:buChar char="•"/>
            </a:pPr>
            <a:r>
              <a:rPr lang="en-US" sz="2000">
                <a:solidFill>
                  <a:srgbClr val="000000"/>
                </a:solidFill>
                <a:latin typeface="Roboto"/>
              </a:rPr>
              <a:t>XGBoost Regressor: A gradient boosting algorithm that provides robust predictions based on non-linear features.</a:t>
            </a:r>
          </a:p>
          <a:p>
            <a:pPr>
              <a:lnSpc>
                <a:spcPts val="2800"/>
              </a:lnSpc>
            </a:pPr>
            <a:endParaRPr lang="en-US" sz="2000">
              <a:solidFill>
                <a:srgbClr val="000000"/>
              </a:solidFill>
              <a:latin typeface="Roboto"/>
            </a:endParaRPr>
          </a:p>
          <a:p>
            <a:pPr marL="431802" lvl="1" indent="-215901">
              <a:lnSpc>
                <a:spcPts val="2800"/>
              </a:lnSpc>
              <a:buFont typeface="Arial"/>
              <a:buChar char="•"/>
            </a:pPr>
            <a:r>
              <a:rPr lang="en-US" sz="2000">
                <a:solidFill>
                  <a:srgbClr val="000000"/>
                </a:solidFill>
                <a:latin typeface="Roboto"/>
              </a:rPr>
              <a:t>Voting Regressor: An ensemble technique that combines the LSTM and XGBoost models via weighted voting, improving the predictive accuracy by aggregating their forecasts.</a:t>
            </a:r>
          </a:p>
          <a:p>
            <a:pPr>
              <a:lnSpc>
                <a:spcPts val="2800"/>
              </a:lnSpc>
            </a:pPr>
            <a:endParaRPr lang="en-US" sz="2000">
              <a:solidFill>
                <a:srgbClr val="000000"/>
              </a:solidFill>
              <a:latin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sp>
        <p:nvSpPr>
          <p:cNvPr id="3" name="TextBox 3"/>
          <p:cNvSpPr txBox="1"/>
          <p:nvPr/>
        </p:nvSpPr>
        <p:spPr>
          <a:xfrm>
            <a:off x="-2958382" y="981075"/>
            <a:ext cx="17316887"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eague Spartan"/>
              </a:rPr>
              <a:t>2.  LSTM with lagged features &amp; hyper parameter tuning</a:t>
            </a:r>
          </a:p>
        </p:txBody>
      </p:sp>
      <p:sp>
        <p:nvSpPr>
          <p:cNvPr id="4" name="Freeform 4"/>
          <p:cNvSpPr/>
          <p:nvPr/>
        </p:nvSpPr>
        <p:spPr>
          <a:xfrm>
            <a:off x="1184012" y="2397366"/>
            <a:ext cx="7769708" cy="4183815"/>
          </a:xfrm>
          <a:custGeom>
            <a:avLst/>
            <a:gdLst/>
            <a:ahLst/>
            <a:cxnLst/>
            <a:rect l="l" t="t" r="r" b="b"/>
            <a:pathLst>
              <a:path w="7769708" h="4183815">
                <a:moveTo>
                  <a:pt x="0" y="0"/>
                </a:moveTo>
                <a:lnTo>
                  <a:pt x="7769708" y="0"/>
                </a:lnTo>
                <a:lnTo>
                  <a:pt x="7769708" y="4183815"/>
                </a:lnTo>
                <a:lnTo>
                  <a:pt x="0" y="4183815"/>
                </a:lnTo>
                <a:lnTo>
                  <a:pt x="0" y="0"/>
                </a:lnTo>
                <a:close/>
              </a:path>
            </a:pathLst>
          </a:custGeom>
          <a:blipFill>
            <a:blip r:embed="rId2"/>
            <a:stretch>
              <a:fillRect l="-10486" r="-10486"/>
            </a:stretch>
          </a:blipFill>
        </p:spPr>
        <p:txBody>
          <a:bodyPr/>
          <a:lstStyle/>
          <a:p>
            <a:endParaRPr lang="en-US"/>
          </a:p>
        </p:txBody>
      </p:sp>
      <p:sp>
        <p:nvSpPr>
          <p:cNvPr id="5" name="Freeform 5"/>
          <p:cNvSpPr/>
          <p:nvPr/>
        </p:nvSpPr>
        <p:spPr>
          <a:xfrm>
            <a:off x="12202357" y="1865518"/>
            <a:ext cx="4547258" cy="4581620"/>
          </a:xfrm>
          <a:custGeom>
            <a:avLst/>
            <a:gdLst/>
            <a:ahLst/>
            <a:cxnLst/>
            <a:rect l="l" t="t" r="r" b="b"/>
            <a:pathLst>
              <a:path w="4547258" h="4581620">
                <a:moveTo>
                  <a:pt x="0" y="0"/>
                </a:moveTo>
                <a:lnTo>
                  <a:pt x="4547258" y="0"/>
                </a:lnTo>
                <a:lnTo>
                  <a:pt x="4547258" y="4581620"/>
                </a:lnTo>
                <a:lnTo>
                  <a:pt x="0" y="458162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485556" y="6663741"/>
            <a:ext cx="15723973" cy="3204210"/>
          </a:xfrm>
          <a:prstGeom prst="rect">
            <a:avLst/>
          </a:prstGeom>
        </p:spPr>
        <p:txBody>
          <a:bodyPr lIns="0" tIns="0" rIns="0" bIns="0" rtlCol="0" anchor="t">
            <a:spAutoFit/>
          </a:bodyPr>
          <a:lstStyle/>
          <a:p>
            <a:pPr>
              <a:lnSpc>
                <a:spcPts val="3080"/>
              </a:lnSpc>
            </a:pPr>
            <a:r>
              <a:rPr lang="en-US" sz="2200">
                <a:solidFill>
                  <a:srgbClr val="000000"/>
                </a:solidFill>
                <a:latin typeface="Roboto Bold"/>
              </a:rPr>
              <a:t>      Features:</a:t>
            </a:r>
          </a:p>
          <a:p>
            <a:pPr marL="431802" lvl="1" indent="-215901">
              <a:lnSpc>
                <a:spcPts val="2800"/>
              </a:lnSpc>
              <a:buFont typeface="Arial"/>
              <a:buChar char="•"/>
            </a:pPr>
            <a:r>
              <a:rPr lang="en-US" sz="2000">
                <a:solidFill>
                  <a:srgbClr val="000000"/>
                </a:solidFill>
                <a:latin typeface="Roboto"/>
              </a:rPr>
              <a:t>LSTM Architecture: The model consists of a single LSTM layer followed by a Dropout layer and a Dense output layer, designed to capture temporal patterns in stock data.</a:t>
            </a:r>
          </a:p>
          <a:p>
            <a:pPr marL="431802" lvl="1" indent="-215901">
              <a:lnSpc>
                <a:spcPts val="2800"/>
              </a:lnSpc>
              <a:buFont typeface="Arial"/>
              <a:buChar char="•"/>
            </a:pPr>
            <a:r>
              <a:rPr lang="en-US" sz="2000">
                <a:solidFill>
                  <a:srgbClr val="000000"/>
                </a:solidFill>
                <a:latin typeface="Roboto"/>
              </a:rPr>
              <a:t>Lagged Features: To enhance forecasting accuracy, lagged features for the 'Close' price are added, providing context from previous time steps.</a:t>
            </a:r>
          </a:p>
          <a:p>
            <a:pPr marL="431802" lvl="1" indent="-215901">
              <a:lnSpc>
                <a:spcPts val="2800"/>
              </a:lnSpc>
              <a:buFont typeface="Arial"/>
              <a:buChar char="•"/>
            </a:pPr>
            <a:r>
              <a:rPr lang="en-US" sz="2000">
                <a:solidFill>
                  <a:srgbClr val="000000"/>
                </a:solidFill>
                <a:latin typeface="Roboto"/>
              </a:rPr>
              <a:t>Parameters: The model undergoes manual hyperparameter tuning, experimenting with different values for LSTM units (50, 100, 150) and dropout rates (0.2, 0.3, 0.4).</a:t>
            </a:r>
          </a:p>
          <a:p>
            <a:pPr marL="431802" lvl="1" indent="-215901">
              <a:lnSpc>
                <a:spcPts val="2800"/>
              </a:lnSpc>
              <a:buFont typeface="Arial"/>
              <a:buChar char="•"/>
            </a:pPr>
            <a:r>
              <a:rPr lang="en-US" sz="2000">
                <a:solidFill>
                  <a:srgbClr val="000000"/>
                </a:solidFill>
                <a:latin typeface="Roboto"/>
              </a:rPr>
              <a:t>Early Stopping: The training process includes an early stopping mechanism, monitoring validation loss and stopping if no improvement is seen after 3 epochs.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sp>
        <p:nvSpPr>
          <p:cNvPr id="3" name="Freeform 3"/>
          <p:cNvSpPr/>
          <p:nvPr/>
        </p:nvSpPr>
        <p:spPr>
          <a:xfrm>
            <a:off x="2955921" y="2230810"/>
            <a:ext cx="12376157" cy="6657104"/>
          </a:xfrm>
          <a:custGeom>
            <a:avLst/>
            <a:gdLst/>
            <a:ahLst/>
            <a:cxnLst/>
            <a:rect l="l" t="t" r="r" b="b"/>
            <a:pathLst>
              <a:path w="12376157" h="6657104">
                <a:moveTo>
                  <a:pt x="0" y="0"/>
                </a:moveTo>
                <a:lnTo>
                  <a:pt x="12376158" y="0"/>
                </a:lnTo>
                <a:lnTo>
                  <a:pt x="12376158" y="6657104"/>
                </a:lnTo>
                <a:lnTo>
                  <a:pt x="0" y="6657104"/>
                </a:lnTo>
                <a:lnTo>
                  <a:pt x="0" y="0"/>
                </a:lnTo>
                <a:close/>
              </a:path>
            </a:pathLst>
          </a:custGeom>
          <a:blipFill>
            <a:blip r:embed="rId2"/>
            <a:stretch>
              <a:fillRect l="-624" t="-2088" r="-624" b="-2320"/>
            </a:stretch>
          </a:blipFill>
        </p:spPr>
        <p:txBody>
          <a:bodyPr/>
          <a:lstStyle/>
          <a:p>
            <a:endParaRPr lang="en-US"/>
          </a:p>
        </p:txBody>
      </p:sp>
      <p:sp>
        <p:nvSpPr>
          <p:cNvPr id="4" name="Freeform 4"/>
          <p:cNvSpPr/>
          <p:nvPr/>
        </p:nvSpPr>
        <p:spPr>
          <a:xfrm>
            <a:off x="15642588" y="777499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485556" y="454609"/>
            <a:ext cx="2298750" cy="1749923"/>
          </a:xfrm>
          <a:custGeom>
            <a:avLst/>
            <a:gdLst/>
            <a:ahLst/>
            <a:cxnLst/>
            <a:rect l="l" t="t" r="r" b="b"/>
            <a:pathLst>
              <a:path w="2298750" h="1749923">
                <a:moveTo>
                  <a:pt x="0" y="0"/>
                </a:moveTo>
                <a:lnTo>
                  <a:pt x="2298750" y="0"/>
                </a:lnTo>
                <a:lnTo>
                  <a:pt x="2298750" y="1749923"/>
                </a:lnTo>
                <a:lnTo>
                  <a:pt x="0" y="1749923"/>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485556" y="971550"/>
            <a:ext cx="17316887" cy="587376"/>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League Spartan"/>
              </a:rPr>
              <a:t>Validation loss vs epoch for LSTM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331097" y="454609"/>
            <a:ext cx="17316887" cy="9377782"/>
          </a:xfrm>
          <a:prstGeom prst="rect">
            <a:avLst/>
          </a:prstGeom>
          <a:solidFill>
            <a:srgbClr val="EFEFEF"/>
          </a:solidFill>
        </p:spPr>
        <p:txBody>
          <a:bodyPr/>
          <a:lstStyle/>
          <a:p>
            <a:endParaRPr lang="en-US"/>
          </a:p>
        </p:txBody>
      </p:sp>
      <p:sp>
        <p:nvSpPr>
          <p:cNvPr id="3" name="Freeform 3"/>
          <p:cNvSpPr/>
          <p:nvPr/>
        </p:nvSpPr>
        <p:spPr>
          <a:xfrm>
            <a:off x="1028700" y="2082230"/>
            <a:ext cx="8595479" cy="1156117"/>
          </a:xfrm>
          <a:custGeom>
            <a:avLst/>
            <a:gdLst/>
            <a:ahLst/>
            <a:cxnLst/>
            <a:rect l="l" t="t" r="r" b="b"/>
            <a:pathLst>
              <a:path w="8595479" h="1156117">
                <a:moveTo>
                  <a:pt x="0" y="0"/>
                </a:moveTo>
                <a:lnTo>
                  <a:pt x="8595479" y="0"/>
                </a:lnTo>
                <a:lnTo>
                  <a:pt x="8595479" y="1156117"/>
                </a:lnTo>
                <a:lnTo>
                  <a:pt x="0" y="1156117"/>
                </a:lnTo>
                <a:lnTo>
                  <a:pt x="0" y="0"/>
                </a:lnTo>
                <a:close/>
              </a:path>
            </a:pathLst>
          </a:custGeom>
          <a:blipFill>
            <a:blip r:embed="rId2"/>
            <a:stretch>
              <a:fillRect/>
            </a:stretch>
          </a:blipFill>
        </p:spPr>
        <p:txBody>
          <a:bodyPr/>
          <a:lstStyle/>
          <a:p>
            <a:endParaRPr lang="en-US"/>
          </a:p>
        </p:txBody>
      </p:sp>
      <p:sp>
        <p:nvSpPr>
          <p:cNvPr id="4" name="Freeform 4"/>
          <p:cNvSpPr/>
          <p:nvPr/>
        </p:nvSpPr>
        <p:spPr>
          <a:xfrm>
            <a:off x="14782038" y="670852"/>
            <a:ext cx="3020406" cy="3335789"/>
          </a:xfrm>
          <a:custGeom>
            <a:avLst/>
            <a:gdLst/>
            <a:ahLst/>
            <a:cxnLst/>
            <a:rect l="l" t="t" r="r" b="b"/>
            <a:pathLst>
              <a:path w="3020406" h="3335789">
                <a:moveTo>
                  <a:pt x="0" y="0"/>
                </a:moveTo>
                <a:lnTo>
                  <a:pt x="3020406" y="0"/>
                </a:lnTo>
                <a:lnTo>
                  <a:pt x="3020406" y="3335790"/>
                </a:lnTo>
                <a:lnTo>
                  <a:pt x="0" y="3335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4588166" y="2889448"/>
            <a:ext cx="3408150" cy="2918228"/>
          </a:xfrm>
          <a:custGeom>
            <a:avLst/>
            <a:gdLst/>
            <a:ahLst/>
            <a:cxnLst/>
            <a:rect l="l" t="t" r="r" b="b"/>
            <a:pathLst>
              <a:path w="3408150" h="2918228">
                <a:moveTo>
                  <a:pt x="0" y="0"/>
                </a:moveTo>
                <a:lnTo>
                  <a:pt x="3408150" y="0"/>
                </a:lnTo>
                <a:lnTo>
                  <a:pt x="3408150" y="2918228"/>
                </a:lnTo>
                <a:lnTo>
                  <a:pt x="0" y="29182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633777" y="6471851"/>
            <a:ext cx="4501863" cy="3266212"/>
          </a:xfrm>
          <a:custGeom>
            <a:avLst/>
            <a:gdLst/>
            <a:ahLst/>
            <a:cxnLst/>
            <a:rect l="l" t="t" r="r" b="b"/>
            <a:pathLst>
              <a:path w="4501863" h="3266212">
                <a:moveTo>
                  <a:pt x="0" y="0"/>
                </a:moveTo>
                <a:lnTo>
                  <a:pt x="4501864" y="0"/>
                </a:lnTo>
                <a:lnTo>
                  <a:pt x="4501864" y="3266212"/>
                </a:lnTo>
                <a:lnTo>
                  <a:pt x="0" y="32662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4317639" y="981075"/>
            <a:ext cx="17316887"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eague Spartan"/>
              </a:rPr>
              <a:t>3. LSTM with TRANSFER LEARNING</a:t>
            </a:r>
          </a:p>
        </p:txBody>
      </p:sp>
      <p:sp>
        <p:nvSpPr>
          <p:cNvPr id="8" name="TextBox 8"/>
          <p:cNvSpPr txBox="1"/>
          <p:nvPr/>
        </p:nvSpPr>
        <p:spPr>
          <a:xfrm>
            <a:off x="1028700" y="3866997"/>
            <a:ext cx="12965327" cy="1794510"/>
          </a:xfrm>
          <a:prstGeom prst="rect">
            <a:avLst/>
          </a:prstGeom>
        </p:spPr>
        <p:txBody>
          <a:bodyPr lIns="0" tIns="0" rIns="0" bIns="0" rtlCol="0" anchor="t">
            <a:spAutoFit/>
          </a:bodyPr>
          <a:lstStyle/>
          <a:p>
            <a:pPr>
              <a:lnSpc>
                <a:spcPts val="3080"/>
              </a:lnSpc>
            </a:pPr>
            <a:r>
              <a:rPr lang="en-US" sz="2200">
                <a:solidFill>
                  <a:srgbClr val="000000"/>
                </a:solidFill>
                <a:latin typeface="Roboto Bold"/>
              </a:rPr>
              <a:t>     Features</a:t>
            </a:r>
            <a:r>
              <a:rPr lang="en-US" sz="2200">
                <a:solidFill>
                  <a:srgbClr val="000000"/>
                </a:solidFill>
                <a:latin typeface="Roboto"/>
              </a:rPr>
              <a:t>:</a:t>
            </a:r>
          </a:p>
          <a:p>
            <a:pPr marL="431802" lvl="1" indent="-215901">
              <a:lnSpc>
                <a:spcPts val="2800"/>
              </a:lnSpc>
              <a:buFont typeface="Arial"/>
              <a:buChar char="•"/>
            </a:pPr>
            <a:r>
              <a:rPr lang="en-US" sz="2000">
                <a:solidFill>
                  <a:srgbClr val="000000"/>
                </a:solidFill>
                <a:latin typeface="Roboto"/>
              </a:rPr>
              <a:t>Transfer Learning: The pre-trained LSTM model is reused and adapted through a multi-step process:</a:t>
            </a:r>
          </a:p>
          <a:p>
            <a:pPr marL="431802" lvl="1" indent="-215901">
              <a:lnSpc>
                <a:spcPts val="2800"/>
              </a:lnSpc>
              <a:buFont typeface="Arial"/>
              <a:buChar char="•"/>
            </a:pPr>
            <a:r>
              <a:rPr lang="en-US" sz="2000">
                <a:solidFill>
                  <a:srgbClr val="000000"/>
                </a:solidFill>
                <a:latin typeface="Roboto"/>
              </a:rPr>
              <a:t>Initial Training: The model is pre-trained on the training dataset for 20 epochs with a dropout rate of 0.2, freezing all layers except the final Dense layer.</a:t>
            </a:r>
          </a:p>
          <a:p>
            <a:pPr>
              <a:lnSpc>
                <a:spcPts val="2800"/>
              </a:lnSpc>
            </a:pPr>
            <a:endParaRPr lang="en-US" sz="2000">
              <a:solidFill>
                <a:srgbClr val="000000"/>
              </a:solidFill>
              <a:latin typeface="Roboto"/>
            </a:endParaRPr>
          </a:p>
        </p:txBody>
      </p:sp>
      <p:sp>
        <p:nvSpPr>
          <p:cNvPr id="9" name="TextBox 9"/>
          <p:cNvSpPr txBox="1"/>
          <p:nvPr/>
        </p:nvSpPr>
        <p:spPr>
          <a:xfrm>
            <a:off x="5457971" y="6784975"/>
            <a:ext cx="12190013" cy="2120900"/>
          </a:xfrm>
          <a:prstGeom prst="rect">
            <a:avLst/>
          </a:prstGeom>
        </p:spPr>
        <p:txBody>
          <a:bodyPr lIns="0" tIns="0" rIns="0" bIns="0" rtlCol="0" anchor="t">
            <a:spAutoFit/>
          </a:bodyPr>
          <a:lstStyle/>
          <a:p>
            <a:pPr>
              <a:lnSpc>
                <a:spcPts val="2800"/>
              </a:lnSpc>
            </a:pPr>
            <a:endParaRPr/>
          </a:p>
          <a:p>
            <a:pPr marL="431802" lvl="1" indent="-215901">
              <a:lnSpc>
                <a:spcPts val="2800"/>
              </a:lnSpc>
              <a:buFont typeface="Arial"/>
              <a:buChar char="•"/>
            </a:pPr>
            <a:r>
              <a:rPr lang="en-US" sz="2000">
                <a:solidFill>
                  <a:srgbClr val="000000"/>
                </a:solidFill>
                <a:latin typeface="Roboto"/>
              </a:rPr>
              <a:t>Transfer and Freezing: The pre-trained model is transferred, with all layers except the final Dense layer frozen, and further trained for an additional 10 epochs.</a:t>
            </a:r>
          </a:p>
          <a:p>
            <a:pPr>
              <a:lnSpc>
                <a:spcPts val="2800"/>
              </a:lnSpc>
            </a:pPr>
            <a:endParaRPr lang="en-US" sz="2000">
              <a:solidFill>
                <a:srgbClr val="000000"/>
              </a:solidFill>
              <a:latin typeface="Roboto"/>
            </a:endParaRPr>
          </a:p>
          <a:p>
            <a:pPr marL="431802" lvl="1" indent="-215901">
              <a:lnSpc>
                <a:spcPts val="2800"/>
              </a:lnSpc>
              <a:buFont typeface="Arial"/>
              <a:buChar char="•"/>
            </a:pPr>
            <a:r>
              <a:rPr lang="en-US" sz="2000">
                <a:solidFill>
                  <a:srgbClr val="000000"/>
                </a:solidFill>
                <a:latin typeface="Roboto"/>
              </a:rPr>
              <a:t>Fine-Tuning: All layers are then unfrozen for a second iteration of training to fine-tune the model, further improving its performance.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588788"/>
            <a:ext cx="17316887" cy="9377782"/>
          </a:xfrm>
          <a:prstGeom prst="rect">
            <a:avLst/>
          </a:prstGeom>
          <a:solidFill>
            <a:srgbClr val="EFEFEF"/>
          </a:solidFill>
        </p:spPr>
        <p:txBody>
          <a:bodyPr/>
          <a:lstStyle/>
          <a:p>
            <a:endParaRPr lang="en-US"/>
          </a:p>
        </p:txBody>
      </p:sp>
      <p:sp>
        <p:nvSpPr>
          <p:cNvPr id="3" name="Freeform 3"/>
          <p:cNvSpPr/>
          <p:nvPr/>
        </p:nvSpPr>
        <p:spPr>
          <a:xfrm>
            <a:off x="1028700" y="2749597"/>
            <a:ext cx="7307393" cy="3993151"/>
          </a:xfrm>
          <a:custGeom>
            <a:avLst/>
            <a:gdLst/>
            <a:ahLst/>
            <a:cxnLst/>
            <a:rect l="l" t="t" r="r" b="b"/>
            <a:pathLst>
              <a:path w="7307393" h="3993151">
                <a:moveTo>
                  <a:pt x="0" y="0"/>
                </a:moveTo>
                <a:lnTo>
                  <a:pt x="7307393" y="0"/>
                </a:lnTo>
                <a:lnTo>
                  <a:pt x="7307393" y="3993150"/>
                </a:lnTo>
                <a:lnTo>
                  <a:pt x="0" y="3993150"/>
                </a:lnTo>
                <a:lnTo>
                  <a:pt x="0" y="0"/>
                </a:lnTo>
                <a:close/>
              </a:path>
            </a:pathLst>
          </a:custGeom>
          <a:blipFill>
            <a:blip r:embed="rId2"/>
            <a:stretch>
              <a:fillRect/>
            </a:stretch>
          </a:blipFill>
        </p:spPr>
        <p:txBody>
          <a:bodyPr/>
          <a:lstStyle/>
          <a:p>
            <a:endParaRPr lang="en-US"/>
          </a:p>
        </p:txBody>
      </p:sp>
      <p:sp>
        <p:nvSpPr>
          <p:cNvPr id="4" name="Freeform 4"/>
          <p:cNvSpPr/>
          <p:nvPr/>
        </p:nvSpPr>
        <p:spPr>
          <a:xfrm>
            <a:off x="9711004" y="2749597"/>
            <a:ext cx="7548296" cy="3993151"/>
          </a:xfrm>
          <a:custGeom>
            <a:avLst/>
            <a:gdLst/>
            <a:ahLst/>
            <a:cxnLst/>
            <a:rect l="l" t="t" r="r" b="b"/>
            <a:pathLst>
              <a:path w="7548296" h="3993151">
                <a:moveTo>
                  <a:pt x="0" y="0"/>
                </a:moveTo>
                <a:lnTo>
                  <a:pt x="7548296" y="0"/>
                </a:lnTo>
                <a:lnTo>
                  <a:pt x="7548296" y="3993150"/>
                </a:lnTo>
                <a:lnTo>
                  <a:pt x="0" y="3993150"/>
                </a:lnTo>
                <a:lnTo>
                  <a:pt x="0" y="0"/>
                </a:lnTo>
                <a:close/>
              </a:path>
            </a:pathLst>
          </a:custGeom>
          <a:blipFill>
            <a:blip r:embed="rId3"/>
            <a:stretch>
              <a:fillRect/>
            </a:stretch>
          </a:blipFill>
        </p:spPr>
        <p:txBody>
          <a:bodyPr/>
          <a:lstStyle/>
          <a:p>
            <a:endParaRPr lang="en-US"/>
          </a:p>
        </p:txBody>
      </p:sp>
      <p:sp>
        <p:nvSpPr>
          <p:cNvPr id="5" name="Freeform 5"/>
          <p:cNvSpPr/>
          <p:nvPr/>
        </p:nvSpPr>
        <p:spPr>
          <a:xfrm>
            <a:off x="4451784" y="7335617"/>
            <a:ext cx="9305322" cy="1823340"/>
          </a:xfrm>
          <a:custGeom>
            <a:avLst/>
            <a:gdLst/>
            <a:ahLst/>
            <a:cxnLst/>
            <a:rect l="l" t="t" r="r" b="b"/>
            <a:pathLst>
              <a:path w="9305322" h="1823340">
                <a:moveTo>
                  <a:pt x="0" y="0"/>
                </a:moveTo>
                <a:lnTo>
                  <a:pt x="9305322" y="0"/>
                </a:lnTo>
                <a:lnTo>
                  <a:pt x="9305322" y="1823340"/>
                </a:lnTo>
                <a:lnTo>
                  <a:pt x="0" y="1823340"/>
                </a:lnTo>
                <a:lnTo>
                  <a:pt x="0" y="0"/>
                </a:lnTo>
                <a:close/>
              </a:path>
            </a:pathLst>
          </a:custGeom>
          <a:blipFill>
            <a:blip r:embed="rId4"/>
            <a:stretch>
              <a:fillRect/>
            </a:stretch>
          </a:blipFill>
        </p:spPr>
        <p:txBody>
          <a:bodyPr/>
          <a:lstStyle/>
          <a:p>
            <a:endParaRPr lang="en-US"/>
          </a:p>
        </p:txBody>
      </p:sp>
      <p:sp>
        <p:nvSpPr>
          <p:cNvPr id="6" name="Freeform 6"/>
          <p:cNvSpPr/>
          <p:nvPr/>
        </p:nvSpPr>
        <p:spPr>
          <a:xfrm>
            <a:off x="15745991" y="588788"/>
            <a:ext cx="2056453" cy="1850807"/>
          </a:xfrm>
          <a:custGeom>
            <a:avLst/>
            <a:gdLst/>
            <a:ahLst/>
            <a:cxnLst/>
            <a:rect l="l" t="t" r="r" b="b"/>
            <a:pathLst>
              <a:path w="2056453" h="1850807">
                <a:moveTo>
                  <a:pt x="0" y="0"/>
                </a:moveTo>
                <a:lnTo>
                  <a:pt x="2056453" y="0"/>
                </a:lnTo>
                <a:lnTo>
                  <a:pt x="2056453" y="1850808"/>
                </a:lnTo>
                <a:lnTo>
                  <a:pt x="0" y="1850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415083" y="7379893"/>
            <a:ext cx="1678826" cy="1878407"/>
          </a:xfrm>
          <a:custGeom>
            <a:avLst/>
            <a:gdLst/>
            <a:ahLst/>
            <a:cxnLst/>
            <a:rect l="l" t="t" r="r" b="b"/>
            <a:pathLst>
              <a:path w="1678826" h="1878407">
                <a:moveTo>
                  <a:pt x="0" y="0"/>
                </a:moveTo>
                <a:lnTo>
                  <a:pt x="1678826" y="0"/>
                </a:lnTo>
                <a:lnTo>
                  <a:pt x="1678826" y="1878407"/>
                </a:lnTo>
                <a:lnTo>
                  <a:pt x="0" y="18784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6454515" y="2017321"/>
            <a:ext cx="17316887" cy="422275"/>
          </a:xfrm>
          <a:prstGeom prst="rect">
            <a:avLst/>
          </a:prstGeom>
        </p:spPr>
        <p:txBody>
          <a:bodyPr lIns="0" tIns="0" rIns="0" bIns="0" rtlCol="0" anchor="t">
            <a:spAutoFit/>
          </a:bodyPr>
          <a:lstStyle/>
          <a:p>
            <a:pPr marL="539749" lvl="1" indent="-269875" algn="ctr">
              <a:lnSpc>
                <a:spcPts val="3499"/>
              </a:lnSpc>
              <a:buFont typeface="Arial"/>
              <a:buChar char="•"/>
            </a:pPr>
            <a:r>
              <a:rPr lang="en-US" sz="2499">
                <a:solidFill>
                  <a:srgbClr val="000000"/>
                </a:solidFill>
                <a:latin typeface="League Spartan"/>
              </a:rPr>
              <a:t> 1. PROPHET Model</a:t>
            </a:r>
          </a:p>
        </p:txBody>
      </p:sp>
      <p:sp>
        <p:nvSpPr>
          <p:cNvPr id="9" name="TextBox 9"/>
          <p:cNvSpPr txBox="1"/>
          <p:nvPr/>
        </p:nvSpPr>
        <p:spPr>
          <a:xfrm>
            <a:off x="485556" y="715702"/>
            <a:ext cx="17316887" cy="1226816"/>
          </a:xfrm>
          <a:prstGeom prst="rect">
            <a:avLst/>
          </a:prstGeom>
        </p:spPr>
        <p:txBody>
          <a:bodyPr lIns="0" tIns="0" rIns="0" bIns="0" rtlCol="0" anchor="t">
            <a:spAutoFit/>
          </a:bodyPr>
          <a:lstStyle/>
          <a:p>
            <a:pPr algn="ctr">
              <a:lnSpc>
                <a:spcPts val="10080"/>
              </a:lnSpc>
            </a:pPr>
            <a:r>
              <a:rPr lang="en-US" sz="7200">
                <a:solidFill>
                  <a:srgbClr val="000000"/>
                </a:solidFill>
                <a:latin typeface="League Spartan"/>
              </a:rPr>
              <a:t>Timeseries Forecasting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sp>
        <p:nvSpPr>
          <p:cNvPr id="3" name="AutoShape 3"/>
          <p:cNvSpPr/>
          <p:nvPr/>
        </p:nvSpPr>
        <p:spPr>
          <a:xfrm>
            <a:off x="4376732" y="2579869"/>
            <a:ext cx="1175568" cy="137659"/>
          </a:xfrm>
          <a:prstGeom prst="rect">
            <a:avLst/>
          </a:prstGeom>
          <a:solidFill>
            <a:srgbClr val="000000"/>
          </a:solidFill>
        </p:spPr>
        <p:txBody>
          <a:bodyPr/>
          <a:lstStyle/>
          <a:p>
            <a:endParaRPr lang="en-US"/>
          </a:p>
        </p:txBody>
      </p:sp>
      <p:sp>
        <p:nvSpPr>
          <p:cNvPr id="4" name="Freeform 4"/>
          <p:cNvSpPr/>
          <p:nvPr/>
        </p:nvSpPr>
        <p:spPr>
          <a:xfrm>
            <a:off x="9594753" y="1156971"/>
            <a:ext cx="8207690" cy="7973058"/>
          </a:xfrm>
          <a:custGeom>
            <a:avLst/>
            <a:gdLst/>
            <a:ahLst/>
            <a:cxnLst/>
            <a:rect l="l" t="t" r="r" b="b"/>
            <a:pathLst>
              <a:path w="8207690" h="7973058">
                <a:moveTo>
                  <a:pt x="0" y="0"/>
                </a:moveTo>
                <a:lnTo>
                  <a:pt x="8207691" y="0"/>
                </a:lnTo>
                <a:lnTo>
                  <a:pt x="8207691" y="7973058"/>
                </a:lnTo>
                <a:lnTo>
                  <a:pt x="0" y="7973058"/>
                </a:lnTo>
                <a:lnTo>
                  <a:pt x="0" y="0"/>
                </a:lnTo>
                <a:close/>
              </a:path>
            </a:pathLst>
          </a:custGeom>
          <a:blipFill>
            <a:blip r:embed="rId2"/>
            <a:stretch>
              <a:fillRect t="-1879" b="-1063"/>
            </a:stretch>
          </a:blipFill>
        </p:spPr>
        <p:txBody>
          <a:bodyPr/>
          <a:lstStyle/>
          <a:p>
            <a:endParaRPr lang="en-US"/>
          </a:p>
        </p:txBody>
      </p:sp>
      <p:sp>
        <p:nvSpPr>
          <p:cNvPr id="5" name="TextBox 5"/>
          <p:cNvSpPr txBox="1"/>
          <p:nvPr/>
        </p:nvSpPr>
        <p:spPr>
          <a:xfrm>
            <a:off x="1028700" y="866775"/>
            <a:ext cx="7871633" cy="1377949"/>
          </a:xfrm>
          <a:prstGeom prst="rect">
            <a:avLst/>
          </a:prstGeom>
        </p:spPr>
        <p:txBody>
          <a:bodyPr lIns="0" tIns="0" rIns="0" bIns="0" rtlCol="0" anchor="t">
            <a:spAutoFit/>
          </a:bodyPr>
          <a:lstStyle/>
          <a:p>
            <a:pPr algn="ctr">
              <a:lnSpc>
                <a:spcPts val="11200"/>
              </a:lnSpc>
            </a:pPr>
            <a:r>
              <a:rPr lang="en-US" sz="8000">
                <a:solidFill>
                  <a:srgbClr val="000000"/>
                </a:solidFill>
                <a:latin typeface="League Spartan"/>
              </a:rPr>
              <a:t>Abstract</a:t>
            </a:r>
          </a:p>
        </p:txBody>
      </p:sp>
      <p:sp>
        <p:nvSpPr>
          <p:cNvPr id="6" name="TextBox 6"/>
          <p:cNvSpPr txBox="1"/>
          <p:nvPr/>
        </p:nvSpPr>
        <p:spPr>
          <a:xfrm>
            <a:off x="2325347" y="3432402"/>
            <a:ext cx="5278338" cy="4283075"/>
          </a:xfrm>
          <a:prstGeom prst="rect">
            <a:avLst/>
          </a:prstGeom>
        </p:spPr>
        <p:txBody>
          <a:bodyPr lIns="0" tIns="0" rIns="0" bIns="0" rtlCol="0" anchor="t">
            <a:spAutoFit/>
          </a:bodyPr>
          <a:lstStyle/>
          <a:p>
            <a:pPr algn="ctr">
              <a:lnSpc>
                <a:spcPts val="2800"/>
              </a:lnSpc>
            </a:pPr>
            <a:r>
              <a:rPr lang="en-US" sz="2000">
                <a:solidFill>
                  <a:srgbClr val="000000"/>
                </a:solidFill>
                <a:latin typeface="Agrandir"/>
              </a:rPr>
              <a:t>The dataset provides a comprehensive view of Apple Inc.'s stock prices from July 1985, spanning 9,765 trading days, showing significant growth from cents to nearly $200. It also includes release dates for 21 iPhone models and 25 MacBook models, showcasing Apple's strategy of frequent innovation and renewal. Notable entries include transitions to in-house chips like the M1 and M2, highlighting Apple's shift towards self-reliance and strategic marketing of its innovations.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600175" y="454609"/>
            <a:ext cx="17316887" cy="9377782"/>
          </a:xfrm>
          <a:prstGeom prst="rect">
            <a:avLst/>
          </a:prstGeom>
          <a:solidFill>
            <a:srgbClr val="EFEFEF"/>
          </a:solidFill>
        </p:spPr>
        <p:txBody>
          <a:bodyPr/>
          <a:lstStyle/>
          <a:p>
            <a:endParaRPr lang="en-US"/>
          </a:p>
        </p:txBody>
      </p:sp>
      <p:sp>
        <p:nvSpPr>
          <p:cNvPr id="3" name="Freeform 3"/>
          <p:cNvSpPr/>
          <p:nvPr/>
        </p:nvSpPr>
        <p:spPr>
          <a:xfrm>
            <a:off x="1152268" y="2268945"/>
            <a:ext cx="10613507" cy="5776705"/>
          </a:xfrm>
          <a:custGeom>
            <a:avLst/>
            <a:gdLst/>
            <a:ahLst/>
            <a:cxnLst/>
            <a:rect l="l" t="t" r="r" b="b"/>
            <a:pathLst>
              <a:path w="10613507" h="5776705">
                <a:moveTo>
                  <a:pt x="0" y="0"/>
                </a:moveTo>
                <a:lnTo>
                  <a:pt x="10613506" y="0"/>
                </a:lnTo>
                <a:lnTo>
                  <a:pt x="10613506" y="5776705"/>
                </a:lnTo>
                <a:lnTo>
                  <a:pt x="0" y="5776705"/>
                </a:lnTo>
                <a:lnTo>
                  <a:pt x="0" y="0"/>
                </a:lnTo>
                <a:close/>
              </a:path>
            </a:pathLst>
          </a:custGeom>
          <a:blipFill>
            <a:blip r:embed="rId2"/>
            <a:stretch>
              <a:fillRect/>
            </a:stretch>
          </a:blipFill>
        </p:spPr>
        <p:txBody>
          <a:bodyPr/>
          <a:lstStyle/>
          <a:p>
            <a:endParaRPr lang="en-US"/>
          </a:p>
        </p:txBody>
      </p:sp>
      <p:sp>
        <p:nvSpPr>
          <p:cNvPr id="4" name="Freeform 4"/>
          <p:cNvSpPr/>
          <p:nvPr/>
        </p:nvSpPr>
        <p:spPr>
          <a:xfrm>
            <a:off x="14026949" y="1028700"/>
            <a:ext cx="3362613" cy="3362613"/>
          </a:xfrm>
          <a:custGeom>
            <a:avLst/>
            <a:gdLst/>
            <a:ahLst/>
            <a:cxnLst/>
            <a:rect l="l" t="t" r="r" b="b"/>
            <a:pathLst>
              <a:path w="3362613" h="3362613">
                <a:moveTo>
                  <a:pt x="0" y="0"/>
                </a:moveTo>
                <a:lnTo>
                  <a:pt x="3362613" y="0"/>
                </a:lnTo>
                <a:lnTo>
                  <a:pt x="3362613" y="3362613"/>
                </a:lnTo>
                <a:lnTo>
                  <a:pt x="0" y="33626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4873479" y="1419618"/>
            <a:ext cx="17316887"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eague Spartan"/>
              </a:rPr>
              <a:t>2. LSTM without lagged features</a:t>
            </a:r>
          </a:p>
        </p:txBody>
      </p:sp>
      <p:sp>
        <p:nvSpPr>
          <p:cNvPr id="6" name="Freeform 6"/>
          <p:cNvSpPr/>
          <p:nvPr/>
        </p:nvSpPr>
        <p:spPr>
          <a:xfrm>
            <a:off x="1152268" y="8354569"/>
            <a:ext cx="10613507" cy="1191978"/>
          </a:xfrm>
          <a:custGeom>
            <a:avLst/>
            <a:gdLst/>
            <a:ahLst/>
            <a:cxnLst/>
            <a:rect l="l" t="t" r="r" b="b"/>
            <a:pathLst>
              <a:path w="10613507" h="1191978">
                <a:moveTo>
                  <a:pt x="0" y="0"/>
                </a:moveTo>
                <a:lnTo>
                  <a:pt x="10613506" y="0"/>
                </a:lnTo>
                <a:lnTo>
                  <a:pt x="10613506" y="1191978"/>
                </a:lnTo>
                <a:lnTo>
                  <a:pt x="0" y="1191978"/>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sp>
        <p:nvSpPr>
          <p:cNvPr id="3" name="Freeform 3"/>
          <p:cNvSpPr/>
          <p:nvPr/>
        </p:nvSpPr>
        <p:spPr>
          <a:xfrm>
            <a:off x="1028700" y="1360345"/>
            <a:ext cx="7546856" cy="4172968"/>
          </a:xfrm>
          <a:custGeom>
            <a:avLst/>
            <a:gdLst/>
            <a:ahLst/>
            <a:cxnLst/>
            <a:rect l="l" t="t" r="r" b="b"/>
            <a:pathLst>
              <a:path w="7546856" h="4172968">
                <a:moveTo>
                  <a:pt x="0" y="0"/>
                </a:moveTo>
                <a:lnTo>
                  <a:pt x="7546856" y="0"/>
                </a:lnTo>
                <a:lnTo>
                  <a:pt x="7546856" y="4172967"/>
                </a:lnTo>
                <a:lnTo>
                  <a:pt x="0" y="4172967"/>
                </a:lnTo>
                <a:lnTo>
                  <a:pt x="0" y="0"/>
                </a:lnTo>
                <a:close/>
              </a:path>
            </a:pathLst>
          </a:custGeom>
          <a:blipFill>
            <a:blip r:embed="rId2"/>
            <a:stretch>
              <a:fillRect/>
            </a:stretch>
          </a:blipFill>
        </p:spPr>
        <p:txBody>
          <a:bodyPr/>
          <a:lstStyle/>
          <a:p>
            <a:endParaRPr lang="en-US"/>
          </a:p>
        </p:txBody>
      </p:sp>
      <p:sp>
        <p:nvSpPr>
          <p:cNvPr id="4" name="Freeform 4"/>
          <p:cNvSpPr/>
          <p:nvPr/>
        </p:nvSpPr>
        <p:spPr>
          <a:xfrm>
            <a:off x="1028700" y="5659423"/>
            <a:ext cx="7546856" cy="4058378"/>
          </a:xfrm>
          <a:custGeom>
            <a:avLst/>
            <a:gdLst/>
            <a:ahLst/>
            <a:cxnLst/>
            <a:rect l="l" t="t" r="r" b="b"/>
            <a:pathLst>
              <a:path w="7546856" h="4058378">
                <a:moveTo>
                  <a:pt x="0" y="0"/>
                </a:moveTo>
                <a:lnTo>
                  <a:pt x="7546856" y="0"/>
                </a:lnTo>
                <a:lnTo>
                  <a:pt x="7546856" y="4058379"/>
                </a:lnTo>
                <a:lnTo>
                  <a:pt x="0" y="4058379"/>
                </a:lnTo>
                <a:lnTo>
                  <a:pt x="0" y="0"/>
                </a:lnTo>
                <a:close/>
              </a:path>
            </a:pathLst>
          </a:custGeom>
          <a:blipFill>
            <a:blip r:embed="rId3"/>
            <a:stretch>
              <a:fillRect/>
            </a:stretch>
          </a:blipFill>
        </p:spPr>
        <p:txBody>
          <a:bodyPr/>
          <a:lstStyle/>
          <a:p>
            <a:endParaRPr lang="en-US"/>
          </a:p>
        </p:txBody>
      </p:sp>
      <p:sp>
        <p:nvSpPr>
          <p:cNvPr id="5" name="Freeform 5"/>
          <p:cNvSpPr/>
          <p:nvPr/>
        </p:nvSpPr>
        <p:spPr>
          <a:xfrm>
            <a:off x="9634133" y="5733412"/>
            <a:ext cx="7348980" cy="3910401"/>
          </a:xfrm>
          <a:custGeom>
            <a:avLst/>
            <a:gdLst/>
            <a:ahLst/>
            <a:cxnLst/>
            <a:rect l="l" t="t" r="r" b="b"/>
            <a:pathLst>
              <a:path w="7348980" h="3910401">
                <a:moveTo>
                  <a:pt x="0" y="0"/>
                </a:moveTo>
                <a:lnTo>
                  <a:pt x="7348981" y="0"/>
                </a:lnTo>
                <a:lnTo>
                  <a:pt x="7348981" y="3910401"/>
                </a:lnTo>
                <a:lnTo>
                  <a:pt x="0" y="3910401"/>
                </a:lnTo>
                <a:lnTo>
                  <a:pt x="0" y="0"/>
                </a:lnTo>
                <a:close/>
              </a:path>
            </a:pathLst>
          </a:custGeom>
          <a:blipFill>
            <a:blip r:embed="rId4"/>
            <a:stretch>
              <a:fillRect/>
            </a:stretch>
          </a:blipFill>
        </p:spPr>
        <p:txBody>
          <a:bodyPr/>
          <a:lstStyle/>
          <a:p>
            <a:endParaRPr lang="en-US"/>
          </a:p>
        </p:txBody>
      </p:sp>
      <p:sp>
        <p:nvSpPr>
          <p:cNvPr id="6" name="Freeform 6"/>
          <p:cNvSpPr/>
          <p:nvPr/>
        </p:nvSpPr>
        <p:spPr>
          <a:xfrm>
            <a:off x="9266807" y="3235541"/>
            <a:ext cx="8083633" cy="895425"/>
          </a:xfrm>
          <a:custGeom>
            <a:avLst/>
            <a:gdLst/>
            <a:ahLst/>
            <a:cxnLst/>
            <a:rect l="l" t="t" r="r" b="b"/>
            <a:pathLst>
              <a:path w="8083633" h="895425">
                <a:moveTo>
                  <a:pt x="0" y="0"/>
                </a:moveTo>
                <a:lnTo>
                  <a:pt x="8083633" y="0"/>
                </a:lnTo>
                <a:lnTo>
                  <a:pt x="8083633" y="895425"/>
                </a:lnTo>
                <a:lnTo>
                  <a:pt x="0" y="895425"/>
                </a:lnTo>
                <a:lnTo>
                  <a:pt x="0" y="0"/>
                </a:lnTo>
                <a:close/>
              </a:path>
            </a:pathLst>
          </a:custGeom>
          <a:blipFill>
            <a:blip r:embed="rId5"/>
            <a:stretch>
              <a:fillRect l="-1587" r="-1587"/>
            </a:stretch>
          </a:blipFill>
        </p:spPr>
        <p:txBody>
          <a:bodyPr/>
          <a:lstStyle/>
          <a:p>
            <a:endParaRPr lang="en-US"/>
          </a:p>
        </p:txBody>
      </p:sp>
      <p:sp>
        <p:nvSpPr>
          <p:cNvPr id="7" name="Freeform 7"/>
          <p:cNvSpPr/>
          <p:nvPr/>
        </p:nvSpPr>
        <p:spPr>
          <a:xfrm>
            <a:off x="15867850" y="454609"/>
            <a:ext cx="1934593" cy="1934593"/>
          </a:xfrm>
          <a:custGeom>
            <a:avLst/>
            <a:gdLst/>
            <a:ahLst/>
            <a:cxnLst/>
            <a:rect l="l" t="t" r="r" b="b"/>
            <a:pathLst>
              <a:path w="1934593" h="1934593">
                <a:moveTo>
                  <a:pt x="0" y="0"/>
                </a:moveTo>
                <a:lnTo>
                  <a:pt x="1934594" y="0"/>
                </a:lnTo>
                <a:lnTo>
                  <a:pt x="1934594" y="1934593"/>
                </a:lnTo>
                <a:lnTo>
                  <a:pt x="0" y="19345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6291890" y="606425"/>
            <a:ext cx="17316887" cy="422275"/>
          </a:xfrm>
          <a:prstGeom prst="rect">
            <a:avLst/>
          </a:prstGeom>
        </p:spPr>
        <p:txBody>
          <a:bodyPr lIns="0" tIns="0" rIns="0" bIns="0" rtlCol="0" anchor="t">
            <a:spAutoFit/>
          </a:bodyPr>
          <a:lstStyle/>
          <a:p>
            <a:pPr marL="539749" lvl="1" indent="-269875" algn="ctr">
              <a:lnSpc>
                <a:spcPts val="3499"/>
              </a:lnSpc>
              <a:buAutoNum type="arabicPeriod"/>
            </a:pPr>
            <a:r>
              <a:rPr lang="en-US" sz="2499">
                <a:solidFill>
                  <a:srgbClr val="000000"/>
                </a:solidFill>
                <a:latin typeface="League Spartan"/>
              </a:rPr>
              <a:t>3. ARIMA &amp; SARIMA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sp>
        <p:nvSpPr>
          <p:cNvPr id="3" name="Freeform 3"/>
          <p:cNvSpPr/>
          <p:nvPr/>
        </p:nvSpPr>
        <p:spPr>
          <a:xfrm>
            <a:off x="13047668" y="1027376"/>
            <a:ext cx="2543159" cy="1812579"/>
          </a:xfrm>
          <a:custGeom>
            <a:avLst/>
            <a:gdLst/>
            <a:ahLst/>
            <a:cxnLst/>
            <a:rect l="l" t="t" r="r" b="b"/>
            <a:pathLst>
              <a:path w="2543159" h="1812579">
                <a:moveTo>
                  <a:pt x="0" y="0"/>
                </a:moveTo>
                <a:lnTo>
                  <a:pt x="2543159" y="0"/>
                </a:lnTo>
                <a:lnTo>
                  <a:pt x="2543159" y="1812579"/>
                </a:lnTo>
                <a:lnTo>
                  <a:pt x="0" y="18125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718172" y="3309624"/>
            <a:ext cx="12378842" cy="6168926"/>
          </a:xfrm>
          <a:custGeom>
            <a:avLst/>
            <a:gdLst/>
            <a:ahLst/>
            <a:cxnLst/>
            <a:rect l="l" t="t" r="r" b="b"/>
            <a:pathLst>
              <a:path w="12378842" h="6168926">
                <a:moveTo>
                  <a:pt x="0" y="0"/>
                </a:moveTo>
                <a:lnTo>
                  <a:pt x="12378842" y="0"/>
                </a:lnTo>
                <a:lnTo>
                  <a:pt x="12378842" y="6168926"/>
                </a:lnTo>
                <a:lnTo>
                  <a:pt x="0" y="616892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94781" y="1253583"/>
            <a:ext cx="17316887" cy="1226816"/>
          </a:xfrm>
          <a:prstGeom prst="rect">
            <a:avLst/>
          </a:prstGeom>
        </p:spPr>
        <p:txBody>
          <a:bodyPr lIns="0" tIns="0" rIns="0" bIns="0" rtlCol="0" anchor="t">
            <a:spAutoFit/>
          </a:bodyPr>
          <a:lstStyle/>
          <a:p>
            <a:pPr algn="ctr">
              <a:lnSpc>
                <a:spcPts val="10080"/>
              </a:lnSpc>
            </a:pPr>
            <a:r>
              <a:rPr lang="en-US" sz="7200">
                <a:solidFill>
                  <a:srgbClr val="000000"/>
                </a:solidFill>
                <a:latin typeface="League Spartan"/>
              </a:rPr>
              <a:t>Model Comparison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sp>
        <p:nvSpPr>
          <p:cNvPr id="3" name="AutoShape 3"/>
          <p:cNvSpPr/>
          <p:nvPr/>
        </p:nvSpPr>
        <p:spPr>
          <a:xfrm>
            <a:off x="6841716" y="5735730"/>
            <a:ext cx="1175568" cy="137659"/>
          </a:xfrm>
          <a:prstGeom prst="rect">
            <a:avLst/>
          </a:prstGeom>
          <a:solidFill>
            <a:srgbClr val="000000"/>
          </a:solidFill>
        </p:spPr>
        <p:txBody>
          <a:bodyPr/>
          <a:lstStyle/>
          <a:p>
            <a:endParaRPr lang="en-US"/>
          </a:p>
        </p:txBody>
      </p:sp>
      <p:sp>
        <p:nvSpPr>
          <p:cNvPr id="4" name="Freeform 4"/>
          <p:cNvSpPr/>
          <p:nvPr/>
        </p:nvSpPr>
        <p:spPr>
          <a:xfrm>
            <a:off x="4204386" y="3680924"/>
            <a:ext cx="7315200" cy="1862051"/>
          </a:xfrm>
          <a:custGeom>
            <a:avLst/>
            <a:gdLst/>
            <a:ahLst/>
            <a:cxnLst/>
            <a:rect l="l" t="t" r="r" b="b"/>
            <a:pathLst>
              <a:path w="7315200" h="1862051">
                <a:moveTo>
                  <a:pt x="0" y="0"/>
                </a:moveTo>
                <a:lnTo>
                  <a:pt x="7315200" y="0"/>
                </a:lnTo>
                <a:lnTo>
                  <a:pt x="7315200" y="1862051"/>
                </a:lnTo>
                <a:lnTo>
                  <a:pt x="0" y="1862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1872024" y="2267465"/>
            <a:ext cx="3626168" cy="4114800"/>
          </a:xfrm>
          <a:custGeom>
            <a:avLst/>
            <a:gdLst/>
            <a:ahLst/>
            <a:cxnLst/>
            <a:rect l="l" t="t" r="r" b="b"/>
            <a:pathLst>
              <a:path w="3626168" h="4114800">
                <a:moveTo>
                  <a:pt x="0" y="0"/>
                </a:moveTo>
                <a:lnTo>
                  <a:pt x="3626168" y="0"/>
                </a:lnTo>
                <a:lnTo>
                  <a:pt x="36261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28406" y="454609"/>
            <a:ext cx="17316887" cy="9377782"/>
          </a:xfrm>
          <a:prstGeom prst="rect">
            <a:avLst/>
          </a:prstGeom>
          <a:solidFill>
            <a:srgbClr val="EFEFEF"/>
          </a:solidFill>
        </p:spPr>
        <p:txBody>
          <a:bodyPr/>
          <a:lstStyle/>
          <a:p>
            <a:endParaRPr lang="en-US"/>
          </a:p>
        </p:txBody>
      </p:sp>
      <p:sp>
        <p:nvSpPr>
          <p:cNvPr id="3" name="TextBox 3"/>
          <p:cNvSpPr txBox="1"/>
          <p:nvPr/>
        </p:nvSpPr>
        <p:spPr>
          <a:xfrm>
            <a:off x="9086850" y="2812045"/>
            <a:ext cx="14726713" cy="866776"/>
          </a:xfrm>
          <a:prstGeom prst="rect">
            <a:avLst/>
          </a:prstGeom>
        </p:spPr>
        <p:txBody>
          <a:bodyPr lIns="0" tIns="0" rIns="0" bIns="0" rtlCol="0" anchor="t">
            <a:spAutoFit/>
          </a:bodyPr>
          <a:lstStyle/>
          <a:p>
            <a:pPr>
              <a:lnSpc>
                <a:spcPts val="6600"/>
              </a:lnSpc>
            </a:pPr>
            <a:r>
              <a:rPr lang="en-US" sz="6000">
                <a:solidFill>
                  <a:srgbClr val="000000"/>
                </a:solidFill>
                <a:latin typeface="League Spartan"/>
              </a:rPr>
              <a:t>Problem Statement</a:t>
            </a:r>
          </a:p>
        </p:txBody>
      </p:sp>
      <p:sp>
        <p:nvSpPr>
          <p:cNvPr id="4" name="Freeform 4"/>
          <p:cNvSpPr/>
          <p:nvPr/>
        </p:nvSpPr>
        <p:spPr>
          <a:xfrm>
            <a:off x="1028700" y="1723043"/>
            <a:ext cx="6840915" cy="6840915"/>
          </a:xfrm>
          <a:custGeom>
            <a:avLst/>
            <a:gdLst/>
            <a:ahLst/>
            <a:cxnLst/>
            <a:rect l="l" t="t" r="r" b="b"/>
            <a:pathLst>
              <a:path w="6840915" h="6840915">
                <a:moveTo>
                  <a:pt x="0" y="0"/>
                </a:moveTo>
                <a:lnTo>
                  <a:pt x="6840915" y="0"/>
                </a:lnTo>
                <a:lnTo>
                  <a:pt x="6840915" y="6840914"/>
                </a:lnTo>
                <a:lnTo>
                  <a:pt x="0" y="6840914"/>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9617332" y="4287835"/>
            <a:ext cx="6667124" cy="3220085"/>
          </a:xfrm>
          <a:prstGeom prst="rect">
            <a:avLst/>
          </a:prstGeom>
        </p:spPr>
        <p:txBody>
          <a:bodyPr lIns="0" tIns="0" rIns="0" bIns="0" rtlCol="0" anchor="t">
            <a:spAutoFit/>
          </a:bodyPr>
          <a:lstStyle/>
          <a:p>
            <a:pPr algn="ctr">
              <a:lnSpc>
                <a:spcPts val="2529"/>
              </a:lnSpc>
              <a:spcBef>
                <a:spcPct val="0"/>
              </a:spcBef>
            </a:pPr>
            <a:r>
              <a:rPr lang="en-US" sz="2299">
                <a:solidFill>
                  <a:srgbClr val="000000"/>
                </a:solidFill>
                <a:latin typeface="Agrandir"/>
              </a:rPr>
              <a:t>The financial market is dynamic and subject to various influencing factors, making stock price prediction a complex yet crucial task for investors and analysts. In this project, we aim to develop a robust time series forecasting model for Apple's stock closing price from 1985 to 2024. To achieve this, we employ various models, each leveraging different approaches to capture temporal dependencies, trends, and patterns in the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28406" y="454609"/>
            <a:ext cx="17316887" cy="9377782"/>
          </a:xfrm>
          <a:prstGeom prst="rect">
            <a:avLst/>
          </a:prstGeom>
          <a:solidFill>
            <a:srgbClr val="EFEFEF"/>
          </a:solidFill>
        </p:spPr>
        <p:txBody>
          <a:bodyPr/>
          <a:lstStyle/>
          <a:p>
            <a:endParaRPr lang="en-US"/>
          </a:p>
        </p:txBody>
      </p:sp>
      <p:sp>
        <p:nvSpPr>
          <p:cNvPr id="3" name="Freeform 3"/>
          <p:cNvSpPr/>
          <p:nvPr/>
        </p:nvSpPr>
        <p:spPr>
          <a:xfrm>
            <a:off x="3427802" y="3082431"/>
            <a:ext cx="11904684" cy="5139052"/>
          </a:xfrm>
          <a:custGeom>
            <a:avLst/>
            <a:gdLst/>
            <a:ahLst/>
            <a:cxnLst/>
            <a:rect l="l" t="t" r="r" b="b"/>
            <a:pathLst>
              <a:path w="11904684" h="5139052">
                <a:moveTo>
                  <a:pt x="0" y="0"/>
                </a:moveTo>
                <a:lnTo>
                  <a:pt x="11904684" y="0"/>
                </a:lnTo>
                <a:lnTo>
                  <a:pt x="11904684" y="5139052"/>
                </a:lnTo>
                <a:lnTo>
                  <a:pt x="0" y="5139052"/>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6866026" y="1237060"/>
            <a:ext cx="14726713" cy="866776"/>
          </a:xfrm>
          <a:prstGeom prst="rect">
            <a:avLst/>
          </a:prstGeom>
        </p:spPr>
        <p:txBody>
          <a:bodyPr lIns="0" tIns="0" rIns="0" bIns="0" rtlCol="0" anchor="t">
            <a:spAutoFit/>
          </a:bodyPr>
          <a:lstStyle/>
          <a:p>
            <a:pPr>
              <a:lnSpc>
                <a:spcPts val="6600"/>
              </a:lnSpc>
            </a:pPr>
            <a:r>
              <a:rPr lang="en-US" sz="6000">
                <a:solidFill>
                  <a:srgbClr val="000000"/>
                </a:solidFill>
                <a:latin typeface="League Spartan"/>
              </a:rPr>
              <a:t>Dataset Info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6" name="Freeform 6"/>
          <p:cNvSpPr/>
          <p:nvPr/>
        </p:nvSpPr>
        <p:spPr>
          <a:xfrm>
            <a:off x="2102017" y="2106828"/>
            <a:ext cx="14083966" cy="7576203"/>
          </a:xfrm>
          <a:custGeom>
            <a:avLst/>
            <a:gdLst/>
            <a:ahLst/>
            <a:cxnLst/>
            <a:rect l="l" t="t" r="r" b="b"/>
            <a:pathLst>
              <a:path w="14083966" h="7576203">
                <a:moveTo>
                  <a:pt x="0" y="0"/>
                </a:moveTo>
                <a:lnTo>
                  <a:pt x="14083966" y="0"/>
                </a:lnTo>
                <a:lnTo>
                  <a:pt x="14083966" y="7576203"/>
                </a:lnTo>
                <a:lnTo>
                  <a:pt x="0" y="7576203"/>
                </a:lnTo>
                <a:lnTo>
                  <a:pt x="0" y="0"/>
                </a:lnTo>
                <a:close/>
              </a:path>
            </a:pathLst>
          </a:custGeom>
          <a:blipFill>
            <a:blip r:embed="rId4"/>
            <a:stretch>
              <a:fillRect/>
            </a:stretch>
          </a:blipFill>
        </p:spPr>
        <p:txBody>
          <a:bodyPr/>
          <a:lstStyle/>
          <a:p>
            <a:endParaRPr lang="en-US"/>
          </a:p>
        </p:txBody>
      </p:sp>
      <p:sp>
        <p:nvSpPr>
          <p:cNvPr id="7" name="Freeform 7"/>
          <p:cNvSpPr/>
          <p:nvPr/>
        </p:nvSpPr>
        <p:spPr>
          <a:xfrm>
            <a:off x="312373" y="235801"/>
            <a:ext cx="1789644" cy="1421953"/>
          </a:xfrm>
          <a:custGeom>
            <a:avLst/>
            <a:gdLst/>
            <a:ahLst/>
            <a:cxnLst/>
            <a:rect l="l" t="t" r="r" b="b"/>
            <a:pathLst>
              <a:path w="1789644" h="1421953">
                <a:moveTo>
                  <a:pt x="0" y="0"/>
                </a:moveTo>
                <a:lnTo>
                  <a:pt x="1789644" y="0"/>
                </a:lnTo>
                <a:lnTo>
                  <a:pt x="1789644" y="1421953"/>
                </a:lnTo>
                <a:lnTo>
                  <a:pt x="0" y="1421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365782" y="662619"/>
            <a:ext cx="15054693" cy="1149350"/>
          </a:xfrm>
          <a:prstGeom prst="rect">
            <a:avLst/>
          </a:prstGeom>
        </p:spPr>
        <p:txBody>
          <a:bodyPr lIns="0" tIns="0" rIns="0" bIns="0" rtlCol="0" anchor="t">
            <a:spAutoFit/>
          </a:bodyPr>
          <a:lstStyle/>
          <a:p>
            <a:pPr>
              <a:lnSpc>
                <a:spcPts val="8800"/>
              </a:lnSpc>
            </a:pPr>
            <a:r>
              <a:rPr lang="en-US" sz="8000">
                <a:solidFill>
                  <a:srgbClr val="000000"/>
                </a:solidFill>
                <a:latin typeface="League Spartan"/>
              </a:rPr>
              <a:t>Exploratory Data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grpSp>
        <p:nvGrpSpPr>
          <p:cNvPr id="3" name="Group 3"/>
          <p:cNvGrpSpPr/>
          <p:nvPr/>
        </p:nvGrpSpPr>
        <p:grpSpPr>
          <a:xfrm>
            <a:off x="16991245" y="8907589"/>
            <a:ext cx="268055" cy="350711"/>
            <a:chOff x="0" y="0"/>
            <a:chExt cx="357406" cy="467614"/>
          </a:xfrm>
        </p:grpSpPr>
        <p:sp>
          <p:nvSpPr>
            <p:cNvPr id="4" name="Freeform 4"/>
            <p:cNvSpPr/>
            <p:nvPr/>
          </p:nvSpPr>
          <p:spPr>
            <a:xfrm rot="-5400000">
              <a:off x="40597"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5400000">
              <a:off x="-150806" y="150806"/>
              <a:ext cx="467614" cy="166003"/>
            </a:xfrm>
            <a:custGeom>
              <a:avLst/>
              <a:gdLst/>
              <a:ahLst/>
              <a:cxnLst/>
              <a:rect l="l" t="t" r="r" b="b"/>
              <a:pathLst>
                <a:path w="467614" h="166003">
                  <a:moveTo>
                    <a:pt x="0" y="0"/>
                  </a:moveTo>
                  <a:lnTo>
                    <a:pt x="467615" y="0"/>
                  </a:lnTo>
                  <a:lnTo>
                    <a:pt x="467615" y="166003"/>
                  </a:lnTo>
                  <a:lnTo>
                    <a:pt x="0" y="166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6" name="Freeform 6"/>
          <p:cNvSpPr/>
          <p:nvPr/>
        </p:nvSpPr>
        <p:spPr>
          <a:xfrm>
            <a:off x="485556" y="1723439"/>
            <a:ext cx="17316887" cy="3681525"/>
          </a:xfrm>
          <a:custGeom>
            <a:avLst/>
            <a:gdLst/>
            <a:ahLst/>
            <a:cxnLst/>
            <a:rect l="l" t="t" r="r" b="b"/>
            <a:pathLst>
              <a:path w="17316887" h="3681525">
                <a:moveTo>
                  <a:pt x="0" y="0"/>
                </a:moveTo>
                <a:lnTo>
                  <a:pt x="17316888" y="0"/>
                </a:lnTo>
                <a:lnTo>
                  <a:pt x="17316888" y="3681525"/>
                </a:lnTo>
                <a:lnTo>
                  <a:pt x="0" y="3681525"/>
                </a:lnTo>
                <a:lnTo>
                  <a:pt x="0" y="0"/>
                </a:lnTo>
                <a:close/>
              </a:path>
            </a:pathLst>
          </a:custGeom>
          <a:blipFill>
            <a:blip r:embed="rId4"/>
            <a:stretch>
              <a:fillRect t="-1225" b="-14439"/>
            </a:stretch>
          </a:blipFill>
        </p:spPr>
        <p:txBody>
          <a:bodyPr/>
          <a:lstStyle/>
          <a:p>
            <a:endParaRPr lang="en-US"/>
          </a:p>
        </p:txBody>
      </p:sp>
      <p:sp>
        <p:nvSpPr>
          <p:cNvPr id="7" name="Freeform 7"/>
          <p:cNvSpPr/>
          <p:nvPr/>
        </p:nvSpPr>
        <p:spPr>
          <a:xfrm>
            <a:off x="485556" y="5990570"/>
            <a:ext cx="17316887" cy="3841821"/>
          </a:xfrm>
          <a:custGeom>
            <a:avLst/>
            <a:gdLst/>
            <a:ahLst/>
            <a:cxnLst/>
            <a:rect l="l" t="t" r="r" b="b"/>
            <a:pathLst>
              <a:path w="17316887" h="3841821">
                <a:moveTo>
                  <a:pt x="0" y="0"/>
                </a:moveTo>
                <a:lnTo>
                  <a:pt x="17316888" y="0"/>
                </a:lnTo>
                <a:lnTo>
                  <a:pt x="17316888" y="3841821"/>
                </a:lnTo>
                <a:lnTo>
                  <a:pt x="0" y="3841821"/>
                </a:lnTo>
                <a:lnTo>
                  <a:pt x="0" y="0"/>
                </a:lnTo>
                <a:close/>
              </a:path>
            </a:pathLst>
          </a:custGeom>
          <a:blipFill>
            <a:blip r:embed="rId5"/>
            <a:stretch>
              <a:fillRect l="-2803" t="-2442" r="-2803" b="-14613"/>
            </a:stretch>
          </a:blipFill>
        </p:spPr>
        <p:txBody>
          <a:bodyPr/>
          <a:lstStyle/>
          <a:p>
            <a:endParaRPr lang="en-US"/>
          </a:p>
        </p:txBody>
      </p:sp>
      <p:sp>
        <p:nvSpPr>
          <p:cNvPr id="8" name="TextBox 8"/>
          <p:cNvSpPr txBox="1"/>
          <p:nvPr/>
        </p:nvSpPr>
        <p:spPr>
          <a:xfrm>
            <a:off x="2077867" y="5417745"/>
            <a:ext cx="2756416"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eague Spartan"/>
              </a:rPr>
              <a:t>Before COVID-19</a:t>
            </a:r>
          </a:p>
        </p:txBody>
      </p:sp>
      <p:sp>
        <p:nvSpPr>
          <p:cNvPr id="9" name="TextBox 9"/>
          <p:cNvSpPr txBox="1"/>
          <p:nvPr/>
        </p:nvSpPr>
        <p:spPr>
          <a:xfrm>
            <a:off x="6951005" y="6756807"/>
            <a:ext cx="2798326"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eague Spartan"/>
              </a:rPr>
              <a:t>During COVID-19</a:t>
            </a:r>
          </a:p>
        </p:txBody>
      </p:sp>
      <p:sp>
        <p:nvSpPr>
          <p:cNvPr id="10" name="TextBox 10"/>
          <p:cNvSpPr txBox="1"/>
          <p:nvPr/>
        </p:nvSpPr>
        <p:spPr>
          <a:xfrm>
            <a:off x="11663764" y="5417745"/>
            <a:ext cx="2518053"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eague Spartan"/>
              </a:rPr>
              <a:t>After COVID-19</a:t>
            </a:r>
          </a:p>
        </p:txBody>
      </p:sp>
      <p:sp>
        <p:nvSpPr>
          <p:cNvPr id="11" name="TextBox 11"/>
          <p:cNvSpPr txBox="1"/>
          <p:nvPr/>
        </p:nvSpPr>
        <p:spPr>
          <a:xfrm>
            <a:off x="757128" y="799514"/>
            <a:ext cx="16773744" cy="866775"/>
          </a:xfrm>
          <a:prstGeom prst="rect">
            <a:avLst/>
          </a:prstGeom>
        </p:spPr>
        <p:txBody>
          <a:bodyPr lIns="0" tIns="0" rIns="0" bIns="0" rtlCol="0" anchor="t">
            <a:spAutoFit/>
          </a:bodyPr>
          <a:lstStyle/>
          <a:p>
            <a:pPr>
              <a:lnSpc>
                <a:spcPts val="6600"/>
              </a:lnSpc>
            </a:pPr>
            <a:r>
              <a:rPr lang="en-US" sz="6000">
                <a:solidFill>
                  <a:srgbClr val="000000"/>
                </a:solidFill>
                <a:latin typeface="League Spartan"/>
              </a:rPr>
              <a:t>COVID-19 Impact on Apple Stock Price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sp>
        <p:nvSpPr>
          <p:cNvPr id="3" name="Freeform 3"/>
          <p:cNvSpPr/>
          <p:nvPr/>
        </p:nvSpPr>
        <p:spPr>
          <a:xfrm>
            <a:off x="693734" y="1214051"/>
            <a:ext cx="8450266" cy="4479057"/>
          </a:xfrm>
          <a:custGeom>
            <a:avLst/>
            <a:gdLst/>
            <a:ahLst/>
            <a:cxnLst/>
            <a:rect l="l" t="t" r="r" b="b"/>
            <a:pathLst>
              <a:path w="8450266" h="4479057">
                <a:moveTo>
                  <a:pt x="0" y="0"/>
                </a:moveTo>
                <a:lnTo>
                  <a:pt x="8450266" y="0"/>
                </a:lnTo>
                <a:lnTo>
                  <a:pt x="8450266" y="4479058"/>
                </a:lnTo>
                <a:lnTo>
                  <a:pt x="0" y="4479058"/>
                </a:lnTo>
                <a:lnTo>
                  <a:pt x="0" y="0"/>
                </a:lnTo>
                <a:close/>
              </a:path>
            </a:pathLst>
          </a:custGeom>
          <a:blipFill>
            <a:blip r:embed="rId2"/>
            <a:stretch>
              <a:fillRect/>
            </a:stretch>
          </a:blipFill>
        </p:spPr>
        <p:txBody>
          <a:bodyPr/>
          <a:lstStyle/>
          <a:p>
            <a:endParaRPr lang="en-US"/>
          </a:p>
        </p:txBody>
      </p:sp>
      <p:sp>
        <p:nvSpPr>
          <p:cNvPr id="4" name="Freeform 4"/>
          <p:cNvSpPr/>
          <p:nvPr/>
        </p:nvSpPr>
        <p:spPr>
          <a:xfrm>
            <a:off x="9405979" y="1242346"/>
            <a:ext cx="8134486" cy="4422467"/>
          </a:xfrm>
          <a:custGeom>
            <a:avLst/>
            <a:gdLst/>
            <a:ahLst/>
            <a:cxnLst/>
            <a:rect l="l" t="t" r="r" b="b"/>
            <a:pathLst>
              <a:path w="8134486" h="4422467">
                <a:moveTo>
                  <a:pt x="0" y="0"/>
                </a:moveTo>
                <a:lnTo>
                  <a:pt x="8134486" y="0"/>
                </a:lnTo>
                <a:lnTo>
                  <a:pt x="8134486" y="4422468"/>
                </a:lnTo>
                <a:lnTo>
                  <a:pt x="0" y="4422468"/>
                </a:lnTo>
                <a:lnTo>
                  <a:pt x="0" y="0"/>
                </a:lnTo>
                <a:close/>
              </a:path>
            </a:pathLst>
          </a:custGeom>
          <a:blipFill>
            <a:blip r:embed="rId3"/>
            <a:stretch>
              <a:fillRect l="-1284" r="-1284"/>
            </a:stretch>
          </a:blipFill>
        </p:spPr>
        <p:txBody>
          <a:bodyPr/>
          <a:lstStyle/>
          <a:p>
            <a:endParaRPr lang="en-US"/>
          </a:p>
        </p:txBody>
      </p:sp>
      <p:sp>
        <p:nvSpPr>
          <p:cNvPr id="5" name="Freeform 5"/>
          <p:cNvSpPr/>
          <p:nvPr/>
        </p:nvSpPr>
        <p:spPr>
          <a:xfrm>
            <a:off x="747535" y="5955833"/>
            <a:ext cx="16792930" cy="3876558"/>
          </a:xfrm>
          <a:custGeom>
            <a:avLst/>
            <a:gdLst/>
            <a:ahLst/>
            <a:cxnLst/>
            <a:rect l="l" t="t" r="r" b="b"/>
            <a:pathLst>
              <a:path w="16792930" h="3876558">
                <a:moveTo>
                  <a:pt x="0" y="0"/>
                </a:moveTo>
                <a:lnTo>
                  <a:pt x="16792930" y="0"/>
                </a:lnTo>
                <a:lnTo>
                  <a:pt x="16792930" y="3876558"/>
                </a:lnTo>
                <a:lnTo>
                  <a:pt x="0" y="3876558"/>
                </a:lnTo>
                <a:lnTo>
                  <a:pt x="0" y="0"/>
                </a:lnTo>
                <a:close/>
              </a:path>
            </a:pathLst>
          </a:custGeom>
          <a:blipFill>
            <a:blip r:embed="rId4"/>
            <a:stretch>
              <a:fillRect t="-4552" b="-1970"/>
            </a:stretch>
          </a:blipFill>
        </p:spPr>
        <p:txBody>
          <a:bodyPr/>
          <a:lstStyle/>
          <a:p>
            <a:endParaRPr lang="en-US"/>
          </a:p>
        </p:txBody>
      </p:sp>
      <p:sp>
        <p:nvSpPr>
          <p:cNvPr id="6" name="TextBox 6"/>
          <p:cNvSpPr txBox="1"/>
          <p:nvPr/>
        </p:nvSpPr>
        <p:spPr>
          <a:xfrm>
            <a:off x="-255849" y="416491"/>
            <a:ext cx="17316887"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League Spartan"/>
              </a:rPr>
              <a:t>Evaluating Apple's Market Response to Executive Milestones"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sp>
        <p:nvSpPr>
          <p:cNvPr id="3" name="Freeform 3"/>
          <p:cNvSpPr/>
          <p:nvPr/>
        </p:nvSpPr>
        <p:spPr>
          <a:xfrm>
            <a:off x="6166543" y="629901"/>
            <a:ext cx="11739621" cy="9027199"/>
          </a:xfrm>
          <a:custGeom>
            <a:avLst/>
            <a:gdLst/>
            <a:ahLst/>
            <a:cxnLst/>
            <a:rect l="l" t="t" r="r" b="b"/>
            <a:pathLst>
              <a:path w="11739621" h="9027199">
                <a:moveTo>
                  <a:pt x="0" y="0"/>
                </a:moveTo>
                <a:lnTo>
                  <a:pt x="11739621" y="0"/>
                </a:lnTo>
                <a:lnTo>
                  <a:pt x="11739621" y="9027198"/>
                </a:lnTo>
                <a:lnTo>
                  <a:pt x="0" y="9027198"/>
                </a:lnTo>
                <a:lnTo>
                  <a:pt x="0" y="0"/>
                </a:lnTo>
                <a:close/>
              </a:path>
            </a:pathLst>
          </a:custGeom>
          <a:blipFill>
            <a:blip r:embed="rId2"/>
            <a:stretch>
              <a:fillRect l="-575" r="-722"/>
            </a:stretch>
          </a:blipFill>
        </p:spPr>
        <p:txBody>
          <a:bodyPr/>
          <a:lstStyle/>
          <a:p>
            <a:endParaRPr lang="en-US"/>
          </a:p>
        </p:txBody>
      </p:sp>
      <p:sp>
        <p:nvSpPr>
          <p:cNvPr id="4" name="Freeform 4"/>
          <p:cNvSpPr/>
          <p:nvPr/>
        </p:nvSpPr>
        <p:spPr>
          <a:xfrm>
            <a:off x="1616068" y="2268927"/>
            <a:ext cx="2830696" cy="6989373"/>
          </a:xfrm>
          <a:custGeom>
            <a:avLst/>
            <a:gdLst/>
            <a:ahLst/>
            <a:cxnLst/>
            <a:rect l="l" t="t" r="r" b="b"/>
            <a:pathLst>
              <a:path w="2830696" h="6989373">
                <a:moveTo>
                  <a:pt x="0" y="0"/>
                </a:moveTo>
                <a:lnTo>
                  <a:pt x="2830696" y="0"/>
                </a:lnTo>
                <a:lnTo>
                  <a:pt x="2830696" y="6989373"/>
                </a:lnTo>
                <a:lnTo>
                  <a:pt x="0" y="6989373"/>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85556" y="860736"/>
            <a:ext cx="14736238" cy="492126"/>
          </a:xfrm>
          <a:prstGeom prst="rect">
            <a:avLst/>
          </a:prstGeom>
        </p:spPr>
        <p:txBody>
          <a:bodyPr lIns="0" tIns="0" rIns="0" bIns="0" rtlCol="0" anchor="t">
            <a:spAutoFit/>
          </a:bodyPr>
          <a:lstStyle/>
          <a:p>
            <a:pPr>
              <a:lnSpc>
                <a:spcPts val="3850"/>
              </a:lnSpc>
            </a:pPr>
            <a:r>
              <a:rPr lang="en-US" sz="3500">
                <a:solidFill>
                  <a:srgbClr val="000000"/>
                </a:solidFill>
                <a:latin typeface="League Spartan"/>
              </a:rPr>
              <a:t>iPhone Releases Months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sp>
        <p:nvSpPr>
          <p:cNvPr id="3" name="Freeform 3"/>
          <p:cNvSpPr/>
          <p:nvPr/>
        </p:nvSpPr>
        <p:spPr>
          <a:xfrm>
            <a:off x="-797922" y="2018832"/>
            <a:ext cx="20176518" cy="9304360"/>
          </a:xfrm>
          <a:custGeom>
            <a:avLst/>
            <a:gdLst/>
            <a:ahLst/>
            <a:cxnLst/>
            <a:rect l="l" t="t" r="r" b="b"/>
            <a:pathLst>
              <a:path w="20176518" h="9304360">
                <a:moveTo>
                  <a:pt x="0" y="0"/>
                </a:moveTo>
                <a:lnTo>
                  <a:pt x="20176517" y="0"/>
                </a:lnTo>
                <a:lnTo>
                  <a:pt x="20176517" y="9304360"/>
                </a:lnTo>
                <a:lnTo>
                  <a:pt x="0" y="9304360"/>
                </a:lnTo>
                <a:lnTo>
                  <a:pt x="0" y="0"/>
                </a:lnTo>
                <a:close/>
              </a:path>
            </a:pathLst>
          </a:custGeom>
          <a:blipFill>
            <a:blip r:embed="rId2"/>
            <a:stretch>
              <a:fillRect l="-195" r="-195" b="-866"/>
            </a:stretch>
          </a:blipFill>
        </p:spPr>
        <p:txBody>
          <a:bodyPr/>
          <a:lstStyle/>
          <a:p>
            <a:endParaRPr lang="en-US"/>
          </a:p>
        </p:txBody>
      </p:sp>
      <p:sp>
        <p:nvSpPr>
          <p:cNvPr id="4" name="Freeform 4"/>
          <p:cNvSpPr/>
          <p:nvPr/>
        </p:nvSpPr>
        <p:spPr>
          <a:xfrm>
            <a:off x="2184766" y="2546172"/>
            <a:ext cx="14211141" cy="6712128"/>
          </a:xfrm>
          <a:custGeom>
            <a:avLst/>
            <a:gdLst/>
            <a:ahLst/>
            <a:cxnLst/>
            <a:rect l="l" t="t" r="r" b="b"/>
            <a:pathLst>
              <a:path w="14211141" h="6712128">
                <a:moveTo>
                  <a:pt x="0" y="0"/>
                </a:moveTo>
                <a:lnTo>
                  <a:pt x="14211141" y="0"/>
                </a:lnTo>
                <a:lnTo>
                  <a:pt x="14211141" y="6712128"/>
                </a:lnTo>
                <a:lnTo>
                  <a:pt x="0" y="6712128"/>
                </a:lnTo>
                <a:lnTo>
                  <a:pt x="0" y="0"/>
                </a:lnTo>
                <a:close/>
              </a:path>
            </a:pathLst>
          </a:custGeom>
          <a:blipFill>
            <a:blip r:embed="rId3"/>
            <a:stretch>
              <a:fillRect l="-533" r="-533" b="-6224"/>
            </a:stretch>
          </a:blipFill>
        </p:spPr>
        <p:txBody>
          <a:bodyPr/>
          <a:lstStyle/>
          <a:p>
            <a:endParaRPr lang="en-US"/>
          </a:p>
        </p:txBody>
      </p:sp>
      <p:sp>
        <p:nvSpPr>
          <p:cNvPr id="5" name="TextBox 5"/>
          <p:cNvSpPr txBox="1"/>
          <p:nvPr/>
        </p:nvSpPr>
        <p:spPr>
          <a:xfrm>
            <a:off x="2045597" y="617804"/>
            <a:ext cx="13892556" cy="1251583"/>
          </a:xfrm>
          <a:prstGeom prst="rect">
            <a:avLst/>
          </a:prstGeom>
        </p:spPr>
        <p:txBody>
          <a:bodyPr lIns="0" tIns="0" rIns="0" bIns="0" rtlCol="0" anchor="t">
            <a:spAutoFit/>
          </a:bodyPr>
          <a:lstStyle/>
          <a:p>
            <a:pPr algn="ctr">
              <a:lnSpc>
                <a:spcPts val="5040"/>
              </a:lnSpc>
            </a:pPr>
            <a:r>
              <a:rPr lang="en-US" sz="3600">
                <a:solidFill>
                  <a:srgbClr val="000000"/>
                </a:solidFill>
                <a:latin typeface="League Spartan"/>
              </a:rPr>
              <a:t>Market Reaction to iPhone Launches: </a:t>
            </a:r>
          </a:p>
          <a:p>
            <a:pPr algn="ctr">
              <a:lnSpc>
                <a:spcPts val="5040"/>
              </a:lnSpc>
            </a:pPr>
            <a:r>
              <a:rPr lang="en-US" sz="3600">
                <a:solidFill>
                  <a:srgbClr val="000000"/>
                </a:solidFill>
                <a:latin typeface="League Spartan"/>
              </a:rPr>
              <a:t>Performance Measured by Stock Fluctuations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981</Words>
  <Application>Microsoft Macintosh PowerPoint</Application>
  <PresentationFormat>Custom</PresentationFormat>
  <Paragraphs>73</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Canva Sans</vt:lpstr>
      <vt:lpstr>Calibri</vt:lpstr>
      <vt:lpstr>League Spartan</vt:lpstr>
      <vt:lpstr>Open Sans Bold</vt:lpstr>
      <vt:lpstr>Roboto Bold</vt:lpstr>
      <vt:lpstr>Roboto</vt:lpstr>
      <vt:lpstr>Agrandir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Algorithmic Elegance: How Apple Sells Luxury, Not Just Products"</dc:title>
  <cp:lastModifiedBy>Paila, Saikrishna</cp:lastModifiedBy>
  <cp:revision>2</cp:revision>
  <dcterms:created xsi:type="dcterms:W3CDTF">2006-08-16T00:00:00Z</dcterms:created>
  <dcterms:modified xsi:type="dcterms:W3CDTF">2024-04-30T03:13:03Z</dcterms:modified>
  <dc:identifier>DAGDwzLp9rY</dc:identifier>
</cp:coreProperties>
</file>